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6" r:id="rId19"/>
    <p:sldId id="277" r:id="rId20"/>
    <p:sldId id="278" r:id="rId21"/>
    <p:sldId id="279" r:id="rId22"/>
    <p:sldId id="274" r:id="rId23"/>
    <p:sldId id="280" r:id="rId2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37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274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accent1"/>
              </a:buClr>
              <a:buNone/>
              <a:defRPr sz="4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>
                <a:solidFill>
                  <a:srgbClr val="595959"/>
                </a:solidFill>
              </a:defRPr>
            </a:lvl1pPr>
            <a:lvl2pPr rtl="0">
              <a:spcBef>
                <a:spcPts val="0"/>
              </a:spcBef>
              <a:defRPr sz="2200">
                <a:solidFill>
                  <a:srgbClr val="595959"/>
                </a:solidFill>
              </a:defRPr>
            </a:lvl2pPr>
            <a:lvl3pPr rtl="0">
              <a:spcBef>
                <a:spcPts val="0"/>
              </a:spcBef>
              <a:defRPr sz="2000">
                <a:solidFill>
                  <a:srgbClr val="595959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magine con didascalia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533397" y="611872"/>
            <a:ext cx="4079545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3600" b="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533397" y="1787856"/>
            <a:ext cx="4079545" cy="37201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600"/>
              </a:spcBef>
              <a:buNone/>
              <a:defRPr sz="1800"/>
            </a:lvl1pPr>
            <a:lvl2pPr marL="457200" indent="0" rtl="0">
              <a:spcBef>
                <a:spcPts val="0"/>
              </a:spcBef>
              <a:buNone/>
              <a:defRPr sz="1200"/>
            </a:lvl2pPr>
            <a:lvl3pPr marL="914400" indent="0" rtl="0">
              <a:spcBef>
                <a:spcPts val="0"/>
              </a:spcBef>
              <a:buNone/>
              <a:defRPr sz="1000"/>
            </a:lvl3pPr>
            <a:lvl4pPr marL="1371600" indent="0" rtl="0">
              <a:spcBef>
                <a:spcPts val="0"/>
              </a:spcBef>
              <a:buNone/>
              <a:defRPr sz="900"/>
            </a:lvl4pPr>
            <a:lvl5pPr marL="1828800" indent="0" rtl="0">
              <a:spcBef>
                <a:spcPts val="0"/>
              </a:spcBef>
              <a:buNone/>
              <a:defRPr sz="900"/>
            </a:lvl5pPr>
            <a:lvl6pPr marL="2286000" indent="0" rtl="0">
              <a:spcBef>
                <a:spcPts val="0"/>
              </a:spcBef>
              <a:buNone/>
              <a:defRPr sz="900"/>
            </a:lvl6pPr>
            <a:lvl7pPr marL="2743200" indent="0" rtl="0">
              <a:spcBef>
                <a:spcPts val="0"/>
              </a:spcBef>
              <a:buNone/>
              <a:defRPr sz="900"/>
            </a:lvl7pPr>
            <a:lvl8pPr marL="3200400" indent="0" rtl="0">
              <a:spcBef>
                <a:spcPts val="0"/>
              </a:spcBef>
              <a:buNone/>
              <a:defRPr sz="900"/>
            </a:lvl8pPr>
            <a:lvl9pPr marL="3657600" indent="0" rtl="0">
              <a:spcBef>
                <a:spcPts val="0"/>
              </a:spcBef>
              <a:buNone/>
              <a:defRPr sz="900"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>
            <a:spLocks noGrp="1"/>
          </p:cNvSpPr>
          <p:nvPr>
            <p:ph type="pic" idx="2"/>
          </p:nvPr>
        </p:nvSpPr>
        <p:spPr>
          <a:xfrm>
            <a:off x="5090617" y="359391"/>
            <a:ext cx="3657600" cy="531807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olo e testo vertica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accent1"/>
              </a:buClr>
              <a:buNone/>
              <a:defRPr sz="4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 rot="5400000">
            <a:off x="2398712" y="-249237"/>
            <a:ext cx="4343400" cy="80422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>
                <a:solidFill>
                  <a:srgbClr val="595959"/>
                </a:solidFill>
              </a:defRPr>
            </a:lvl1pPr>
            <a:lvl2pPr rtl="0">
              <a:spcBef>
                <a:spcPts val="0"/>
              </a:spcBef>
              <a:defRPr sz="2200">
                <a:solidFill>
                  <a:srgbClr val="595959"/>
                </a:solidFill>
              </a:defRPr>
            </a:lvl2pPr>
            <a:lvl3pPr rtl="0">
              <a:spcBef>
                <a:spcPts val="0"/>
              </a:spcBef>
              <a:defRPr sz="2000">
                <a:solidFill>
                  <a:srgbClr val="595959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olo verticale e testo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 rot="5400000">
            <a:off x="5344142" y="2393951"/>
            <a:ext cx="5575300" cy="152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accent1"/>
              </a:buClr>
              <a:buNone/>
              <a:defRPr sz="4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 rot="5400000">
            <a:off x="1106486" y="-188912"/>
            <a:ext cx="5575300" cy="66897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 sz="2400">
                <a:solidFill>
                  <a:srgbClr val="595959"/>
                </a:solidFill>
              </a:defRPr>
            </a:lvl1pPr>
            <a:lvl2pPr rtl="0">
              <a:spcBef>
                <a:spcPts val="0"/>
              </a:spcBef>
              <a:defRPr sz="2200">
                <a:solidFill>
                  <a:srgbClr val="595959"/>
                </a:solidFill>
              </a:defRPr>
            </a:lvl2pPr>
            <a:lvl3pPr rtl="0">
              <a:spcBef>
                <a:spcPts val="0"/>
              </a:spcBef>
              <a:defRPr sz="2000">
                <a:solidFill>
                  <a:srgbClr val="595959"/>
                </a:solidFill>
              </a:defRPr>
            </a:lvl3pPr>
            <a:lvl4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6pPr>
            <a:lvl7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7pPr>
            <a:lvl8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8pPr>
            <a:lvl9pPr rtl="0">
              <a:spcBef>
                <a:spcPts val="0"/>
              </a:spcBef>
              <a:defRPr sz="1800">
                <a:solidFill>
                  <a:srgbClr val="595959"/>
                </a:solidFill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/>
        </p:nvSpPr>
        <p:spPr>
          <a:xfrm>
            <a:off x="1328166" y="1295400"/>
            <a:ext cx="6487667" cy="315288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6DB7D7"/>
              </a:buClr>
              <a:buFont typeface="Noto Symbol"/>
              <a:buNone/>
            </a:pPr>
            <a:endParaRPr sz="3200" b="0" i="0" u="none" strike="noStrike" cap="none" baseline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322920" y="1523999"/>
            <a:ext cx="6498157" cy="172486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spcBef>
                <a:spcPts val="0"/>
              </a:spcBef>
              <a:buClr>
                <a:srgbClr val="6DB7D7"/>
              </a:buClr>
              <a:buFont typeface="Noto Symbol"/>
              <a:buNone/>
              <a:defRPr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322920" y="3299012"/>
            <a:ext cx="6498159" cy="9166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30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spcBef>
                <a:spcPts val="600"/>
              </a:spcBef>
              <a:buClr>
                <a:srgbClr val="205C77"/>
              </a:buClr>
              <a:buFont typeface="Noto Symbol"/>
              <a:buNone/>
              <a:defRPr sz="2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spcBef>
                <a:spcPts val="600"/>
              </a:spcBef>
              <a:buClr>
                <a:srgbClr val="6DB7D7"/>
              </a:buClr>
              <a:buFont typeface="Noto Symbol"/>
              <a:buNone/>
              <a:defRPr sz="20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spcBef>
                <a:spcPts val="600"/>
              </a:spcBef>
              <a:buClr>
                <a:srgbClr val="205C7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spcBef>
                <a:spcPts val="60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spcBef>
                <a:spcPts val="360"/>
              </a:spcBef>
              <a:buClr>
                <a:schemeClr val="accent2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spcBef>
                <a:spcPts val="36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spcBef>
                <a:spcPts val="360"/>
              </a:spcBef>
              <a:buClr>
                <a:schemeClr val="accent2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spcBef>
                <a:spcPts val="36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titolo con immagin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363537" y="3352801"/>
            <a:ext cx="8416924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spcBef>
                <a:spcPts val="0"/>
              </a:spcBef>
              <a:buClr>
                <a:schemeClr val="accent1"/>
              </a:buClr>
              <a:buFont typeface="Arial"/>
              <a:buNone/>
              <a:defRPr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363537" y="4771028"/>
            <a:ext cx="8416924" cy="9726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30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ctr" rtl="0">
              <a:spcBef>
                <a:spcPts val="600"/>
              </a:spcBef>
              <a:buClr>
                <a:srgbClr val="205C77"/>
              </a:buClr>
              <a:buFont typeface="Noto Symbol"/>
              <a:buNone/>
              <a:defRPr sz="2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ctr" rtl="0">
              <a:spcBef>
                <a:spcPts val="600"/>
              </a:spcBef>
              <a:buClr>
                <a:srgbClr val="6DB7D7"/>
              </a:buClr>
              <a:buFont typeface="Noto Symbol"/>
              <a:buNone/>
              <a:defRPr sz="20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ctr" rtl="0">
              <a:spcBef>
                <a:spcPts val="600"/>
              </a:spcBef>
              <a:buClr>
                <a:srgbClr val="205C7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ctr" rtl="0">
              <a:spcBef>
                <a:spcPts val="60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ctr" rtl="0">
              <a:spcBef>
                <a:spcPts val="360"/>
              </a:spcBef>
              <a:buClr>
                <a:schemeClr val="accent2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ctr" rtl="0">
              <a:spcBef>
                <a:spcPts val="36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ctr" rtl="0">
              <a:spcBef>
                <a:spcPts val="360"/>
              </a:spcBef>
              <a:buClr>
                <a:schemeClr val="accent2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ctr" rtl="0">
              <a:spcBef>
                <a:spcPts val="360"/>
              </a:spcBef>
              <a:buClr>
                <a:srgbClr val="6DB7D7"/>
              </a:buClr>
              <a:buFont typeface="Noto Symbol"/>
              <a:buNone/>
              <a:defRPr sz="18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29"/>
          <p:cNvSpPr>
            <a:spLocks noGrp="1"/>
          </p:cNvSpPr>
          <p:nvPr>
            <p:ph type="pic" idx="2"/>
          </p:nvPr>
        </p:nvSpPr>
        <p:spPr>
          <a:xfrm>
            <a:off x="370980" y="363537"/>
            <a:ext cx="8402039" cy="283686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Intestazione sezion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549275" y="2403143"/>
            <a:ext cx="8056562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4600" b="0" cap="none" baseline="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549275" y="3736005"/>
            <a:ext cx="8056562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300"/>
              </a:spcBef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None/>
              <a:defRPr sz="1800">
                <a:solidFill>
                  <a:srgbClr val="888888"/>
                </a:solidFill>
              </a:defRPr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None/>
              <a:defRPr sz="1600">
                <a:solidFill>
                  <a:srgbClr val="888888"/>
                </a:solidFill>
              </a:defRPr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uto 2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accent1"/>
              </a:buClr>
              <a:buNone/>
              <a:defRPr sz="4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3840479" cy="434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1600"/>
              </a:spcBef>
              <a:defRPr sz="2000"/>
            </a:lvl1pPr>
            <a:lvl2pPr rtl="0">
              <a:spcBef>
                <a:spcPts val="0"/>
              </a:spcBef>
              <a:defRPr sz="18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751071" y="1600200"/>
            <a:ext cx="3840479" cy="434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1600"/>
              </a:spcBef>
              <a:defRPr sz="2000"/>
            </a:lvl1pPr>
            <a:lvl2pPr rtl="0">
              <a:spcBef>
                <a:spcPts val="0"/>
              </a:spcBef>
              <a:defRPr sz="18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549274" y="1453224"/>
            <a:ext cx="3840479" cy="750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ctr" rtl="0">
              <a:spcBef>
                <a:spcPts val="0"/>
              </a:spcBef>
              <a:buClr>
                <a:srgbClr val="6DB7D7"/>
              </a:buClr>
              <a:buNone/>
              <a:defRPr sz="2400" b="0">
                <a:solidFill>
                  <a:srgbClr val="6DB7D7"/>
                </a:solidFill>
              </a:defRPr>
            </a:lvl1pPr>
            <a:lvl2pPr marL="457200" indent="0" rtl="0">
              <a:spcBef>
                <a:spcPts val="0"/>
              </a:spcBef>
              <a:buNone/>
              <a:defRPr sz="2000" b="1"/>
            </a:lvl2pPr>
            <a:lvl3pPr marL="914400" indent="0" rtl="0">
              <a:spcBef>
                <a:spcPts val="0"/>
              </a:spcBef>
              <a:buNone/>
              <a:defRPr sz="1800" b="1"/>
            </a:lvl3pPr>
            <a:lvl4pPr marL="1371600" indent="0" rtl="0">
              <a:spcBef>
                <a:spcPts val="0"/>
              </a:spcBef>
              <a:buNone/>
              <a:defRPr sz="1600" b="1"/>
            </a:lvl4pPr>
            <a:lvl5pPr marL="1828800" indent="0" rtl="0">
              <a:spcBef>
                <a:spcPts val="0"/>
              </a:spcBef>
              <a:buNone/>
              <a:defRPr sz="1600" b="1"/>
            </a:lvl5pPr>
            <a:lvl6pPr marL="2286000" indent="0" rtl="0">
              <a:spcBef>
                <a:spcPts val="0"/>
              </a:spcBef>
              <a:buNone/>
              <a:defRPr sz="1600" b="1"/>
            </a:lvl6pPr>
            <a:lvl7pPr marL="2743200" indent="0" rtl="0">
              <a:spcBef>
                <a:spcPts val="0"/>
              </a:spcBef>
              <a:buNone/>
              <a:defRPr sz="1600" b="1"/>
            </a:lvl7pPr>
            <a:lvl8pPr marL="3200400" indent="0" rtl="0">
              <a:spcBef>
                <a:spcPts val="0"/>
              </a:spcBef>
              <a:buNone/>
              <a:defRPr sz="1600" b="1"/>
            </a:lvl8pPr>
            <a:lvl9pPr marL="3657600" indent="0" rtl="0">
              <a:spcBef>
                <a:spcPts val="0"/>
              </a:spcBef>
              <a:buNone/>
              <a:defRPr sz="1600" b="1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549274" y="2347415"/>
            <a:ext cx="3840479" cy="3596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1600"/>
              </a:spcBef>
              <a:defRPr sz="2000"/>
            </a:lvl1pPr>
            <a:lvl2pPr rtl="0">
              <a:spcBef>
                <a:spcPts val="0"/>
              </a:spcBef>
              <a:defRPr sz="18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751069" y="1453224"/>
            <a:ext cx="3840479" cy="7508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algn="ctr" rtl="0">
              <a:spcBef>
                <a:spcPts val="0"/>
              </a:spcBef>
              <a:buClr>
                <a:srgbClr val="6DB7D7"/>
              </a:buClr>
              <a:buNone/>
              <a:defRPr sz="2400" b="0">
                <a:solidFill>
                  <a:srgbClr val="6DB7D7"/>
                </a:solidFill>
              </a:defRPr>
            </a:lvl1pPr>
            <a:lvl2pPr marL="457200" indent="0" rtl="0">
              <a:spcBef>
                <a:spcPts val="0"/>
              </a:spcBef>
              <a:buNone/>
              <a:defRPr sz="2000" b="1"/>
            </a:lvl2pPr>
            <a:lvl3pPr marL="914400" indent="0" rtl="0">
              <a:spcBef>
                <a:spcPts val="0"/>
              </a:spcBef>
              <a:buNone/>
              <a:defRPr sz="1800" b="1"/>
            </a:lvl3pPr>
            <a:lvl4pPr marL="1371600" indent="0" rtl="0">
              <a:spcBef>
                <a:spcPts val="0"/>
              </a:spcBef>
              <a:buNone/>
              <a:defRPr sz="1600" b="1"/>
            </a:lvl4pPr>
            <a:lvl5pPr marL="1828800" indent="0" rtl="0">
              <a:spcBef>
                <a:spcPts val="0"/>
              </a:spcBef>
              <a:buNone/>
              <a:defRPr sz="1600" b="1"/>
            </a:lvl5pPr>
            <a:lvl6pPr marL="2286000" indent="0" rtl="0">
              <a:spcBef>
                <a:spcPts val="0"/>
              </a:spcBef>
              <a:buNone/>
              <a:defRPr sz="1600" b="1"/>
            </a:lvl6pPr>
            <a:lvl7pPr marL="2743200" indent="0" rtl="0">
              <a:spcBef>
                <a:spcPts val="0"/>
              </a:spcBef>
              <a:buNone/>
              <a:defRPr sz="1600" b="1"/>
            </a:lvl7pPr>
            <a:lvl8pPr marL="3200400" indent="0" rtl="0">
              <a:spcBef>
                <a:spcPts val="0"/>
              </a:spcBef>
              <a:buNone/>
              <a:defRPr sz="1600" b="1"/>
            </a:lvl8pPr>
            <a:lvl9pPr marL="3657600" indent="0" rtl="0">
              <a:spcBef>
                <a:spcPts val="0"/>
              </a:spcBef>
              <a:buNone/>
              <a:defRPr sz="1600" b="1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751069" y="2347415"/>
            <a:ext cx="3840479" cy="35961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1600"/>
              </a:spcBef>
              <a:defRPr sz="2000"/>
            </a:lvl1pPr>
            <a:lvl2pPr rtl="0">
              <a:spcBef>
                <a:spcPts val="0"/>
              </a:spcBef>
              <a:defRPr sz="18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Clr>
                <a:schemeClr val="accent1"/>
              </a:buClr>
              <a:buNone/>
              <a:defRPr sz="46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to con didascali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533399" y="611872"/>
            <a:ext cx="3840479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3600" b="0"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742823" y="368300"/>
            <a:ext cx="3840479" cy="5575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2000"/>
              </a:spcBef>
              <a:defRPr sz="22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2000"/>
            </a:lvl6pPr>
            <a:lvl7pPr rtl="0">
              <a:spcBef>
                <a:spcPts val="0"/>
              </a:spcBef>
              <a:defRPr sz="2000"/>
            </a:lvl7pPr>
            <a:lvl8pPr rtl="0">
              <a:spcBef>
                <a:spcPts val="0"/>
              </a:spcBef>
              <a:defRPr sz="2000"/>
            </a:lvl8pPr>
            <a:lvl9pPr rtl="0">
              <a:spcBef>
                <a:spcPts val="0"/>
              </a:spcBef>
              <a:defRPr sz="20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533399" y="1787856"/>
            <a:ext cx="3840479" cy="37201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600"/>
              </a:spcBef>
              <a:buNone/>
              <a:defRPr sz="1800"/>
            </a:lvl1pPr>
            <a:lvl2pPr marL="457200" indent="0" rtl="0">
              <a:spcBef>
                <a:spcPts val="0"/>
              </a:spcBef>
              <a:buNone/>
              <a:defRPr sz="1200"/>
            </a:lvl2pPr>
            <a:lvl3pPr marL="914400" indent="0" rtl="0">
              <a:spcBef>
                <a:spcPts val="0"/>
              </a:spcBef>
              <a:buNone/>
              <a:defRPr sz="1000"/>
            </a:lvl3pPr>
            <a:lvl4pPr marL="1371600" indent="0" rtl="0">
              <a:spcBef>
                <a:spcPts val="0"/>
              </a:spcBef>
              <a:buNone/>
              <a:defRPr sz="900"/>
            </a:lvl4pPr>
            <a:lvl5pPr marL="1828800" indent="0" rtl="0">
              <a:spcBef>
                <a:spcPts val="0"/>
              </a:spcBef>
              <a:buNone/>
              <a:defRPr sz="900"/>
            </a:lvl5pPr>
            <a:lvl6pPr marL="2286000" indent="0" rtl="0">
              <a:spcBef>
                <a:spcPts val="0"/>
              </a:spcBef>
              <a:buNone/>
              <a:defRPr sz="900"/>
            </a:lvl6pPr>
            <a:lvl7pPr marL="2743200" indent="0" rtl="0">
              <a:spcBef>
                <a:spcPts val="0"/>
              </a:spcBef>
              <a:buNone/>
              <a:defRPr sz="900"/>
            </a:lvl7pPr>
            <a:lvl8pPr marL="3200400" indent="0" rtl="0">
              <a:spcBef>
                <a:spcPts val="0"/>
              </a:spcBef>
              <a:buNone/>
              <a:defRPr sz="900"/>
            </a:lvl8pPr>
            <a:lvl9pPr marL="3657600" indent="0" rtl="0">
              <a:spcBef>
                <a:spcPts val="0"/>
              </a:spcBef>
              <a:buNone/>
              <a:defRPr sz="9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ctr" rtl="0">
              <a:spcBef>
                <a:spcPts val="0"/>
              </a:spcBef>
              <a:buClr>
                <a:schemeClr val="accent1"/>
              </a:buClr>
              <a:buFont typeface="Arial"/>
              <a:buNone/>
              <a:defRPr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9250" marR="0" indent="-181610" algn="l" rtl="0">
              <a:spcBef>
                <a:spcPts val="2000"/>
              </a:spcBef>
              <a:buClr>
                <a:srgbClr val="6DB7D7"/>
              </a:buClr>
              <a:buFont typeface="Noto Symbol"/>
              <a:buChar char="●"/>
              <a:defRPr sz="24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marR="0" indent="-189230" algn="l" rtl="0">
              <a:spcBef>
                <a:spcPts val="600"/>
              </a:spcBef>
              <a:buClr>
                <a:srgbClr val="205C77"/>
              </a:buClr>
              <a:buFont typeface="Noto Symbol"/>
              <a:buChar char="●"/>
              <a:defRPr sz="22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68375" marR="0" indent="-142875" algn="l" rtl="0">
              <a:spcBef>
                <a:spcPts val="600"/>
              </a:spcBef>
              <a:buClr>
                <a:srgbClr val="6DB7D7"/>
              </a:buClr>
              <a:buFont typeface="Noto Symbol"/>
              <a:buChar char="●"/>
              <a:defRPr sz="20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63650" marR="0" indent="-172719" algn="l" rtl="0">
              <a:spcBef>
                <a:spcPts val="600"/>
              </a:spcBef>
              <a:buClr>
                <a:srgbClr val="205C77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6225" marR="0" indent="-163194" algn="l" rtl="0">
              <a:spcBef>
                <a:spcPts val="600"/>
              </a:spcBef>
              <a:buClr>
                <a:srgbClr val="6DB7D7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28800" marR="0" indent="-166370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117725" marR="0" indent="-163195" algn="l" rtl="0">
              <a:spcBef>
                <a:spcPts val="360"/>
              </a:spcBef>
              <a:buClr>
                <a:srgbClr val="6DB7D7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398713" marR="0" indent="-164783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689225" marR="0" indent="-163195" algn="l" rtl="0">
              <a:spcBef>
                <a:spcPts val="360"/>
              </a:spcBef>
              <a:buClr>
                <a:srgbClr val="6DB7D7"/>
              </a:buClr>
              <a:buFont typeface="Noto Symbol"/>
              <a:buChar char="●"/>
              <a:defRPr sz="1800" b="0" i="0" u="none" strike="noStrike" cap="none" baseline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5629835" y="6275667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264458" y="6275667"/>
            <a:ext cx="484094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7897906" y="6275667"/>
            <a:ext cx="990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3600" b="0" i="0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it-IT" sz="36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cpc-uk.org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registration@hcpc-uk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549275" y="507414"/>
            <a:ext cx="8042276" cy="7996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Il TSRM nel Regno Unito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549275" y="2116930"/>
            <a:ext cx="8042276" cy="22102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36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Come convalidare il titolo di studio nel Regno Unito, iscrizione all’HCPC “</a:t>
            </a:r>
            <a:r>
              <a:rPr lang="it-IT" sz="3600" b="0" i="0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Temporary</a:t>
            </a:r>
            <a:r>
              <a:rPr lang="it-IT" sz="36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” e “</a:t>
            </a:r>
            <a:r>
              <a:rPr lang="it-IT" sz="3600" b="0" i="0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Permanent</a:t>
            </a:r>
            <a:r>
              <a:rPr lang="it-IT" sz="36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  <p:sp>
        <p:nvSpPr>
          <p:cNvPr id="91" name="Shape 91"/>
          <p:cNvSpPr txBox="1"/>
          <p:nvPr/>
        </p:nvSpPr>
        <p:spPr>
          <a:xfrm>
            <a:off x="762001" y="4945455"/>
            <a:ext cx="7835464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it-IT" sz="20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TSRM Dott. Emiliano Chiorboli</a:t>
            </a: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it-IT" sz="20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Mobile MRI Senior </a:t>
            </a:r>
            <a:r>
              <a:rPr lang="it-IT" sz="2000" b="0" i="0" u="none" strike="noStrike" cap="none" baseline="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Radiographer &amp; Abroad Recruitment</a:t>
            </a:r>
            <a:endParaRPr lang="it-IT" sz="2000" b="0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it-IT" sz="20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InHealthGroup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Domande Ricorrenti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Saranno necessarie 4 settimane per l’elaborazione dei documenti, al termine delle quali si viene iscritti nel “Temporary Register”; visibile sul sito della HCPC (www.hcpc-uk.org/apply/temporary)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Pag 4 di 6: Collegio di </a:t>
            </a:r>
            <a:r>
              <a:rPr lang="it-IT" dirty="0"/>
              <a:t>a</a:t>
            </a:r>
            <a:r>
              <a:rPr lang="it-IT" dirty="0" smtClean="0"/>
              <a:t>ppartenenza</a:t>
            </a: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ed indirizzo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Pag 5 di 6: Albo Nazionale dei TSRM con indirizzo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del Collegio TSRM di </a:t>
            </a:r>
            <a:r>
              <a:rPr lang="it-IT" dirty="0" smtClean="0"/>
              <a:t>appartenenza</a:t>
            </a:r>
            <a:endParaRPr lang="it-IT"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Pag 6 di 6: da non compilare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ctrTitle"/>
          </p:nvPr>
        </p:nvSpPr>
        <p:spPr>
          <a:xfrm>
            <a:off x="10367" y="3244589"/>
            <a:ext cx="9144000" cy="17248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buSzPct val="25000"/>
            </a:pPr>
            <a:r>
              <a:rPr lang="it-IT" sz="6000" dirty="0"/>
              <a:t>Full International </a:t>
            </a:r>
            <a:r>
              <a:rPr lang="it-IT" sz="6000" dirty="0" smtClean="0"/>
              <a:t/>
            </a:r>
            <a:br>
              <a:rPr lang="it-IT" sz="6000" dirty="0" smtClean="0"/>
            </a:br>
            <a:r>
              <a:rPr lang="it-IT" sz="6000" dirty="0" smtClean="0"/>
              <a:t>o Permanent</a:t>
            </a:r>
            <a:br>
              <a:rPr lang="it-IT" sz="6000" dirty="0" smtClean="0"/>
            </a:br>
            <a:endParaRPr lang="it-IT" sz="6000" b="0" i="0" u="none" strike="noStrike" cap="none" baseline="0" dirty="0">
              <a:solidFill>
                <a:schemeClr val="accent1"/>
              </a:solidFill>
              <a:sym typeface="Arial"/>
            </a:endParaRPr>
          </a:p>
        </p:txBody>
      </p:sp>
      <p:sp>
        <p:nvSpPr>
          <p:cNvPr id="174" name="Shape 174"/>
          <p:cNvSpPr txBox="1">
            <a:spLocks noGrp="1"/>
          </p:cNvSpPr>
          <p:nvPr>
            <p:ph type="subTitle" idx="1"/>
          </p:nvPr>
        </p:nvSpPr>
        <p:spPr>
          <a:xfrm>
            <a:off x="1322920" y="165422"/>
            <a:ext cx="6498159" cy="9166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Come convalidare il titolo di studio negli U.K.</a:t>
            </a:r>
          </a:p>
          <a:p>
            <a:pPr marL="0" marR="0" lvl="0" indent="0" algn="ctr" rtl="0">
              <a:spcBef>
                <a:spcPts val="3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“Temporary” e “Permanent”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1307090" y="4483432"/>
            <a:ext cx="6504560" cy="92332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lang="it-IT" sz="1800" b="0" i="0" u="none" strike="noStrike" cap="none" baseline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International Application</a:t>
            </a:r>
            <a:b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for </a:t>
            </a:r>
            <a:r>
              <a:rPr lang="it-IT" sz="4000" b="0" i="0" u="none" strike="noStrike" cap="none" baseline="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Registration</a:t>
            </a:r>
            <a:endParaRPr lang="it-IT" sz="40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Shape 1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444532"/>
            <a:ext cx="3724282" cy="541346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3724282" y="1444532"/>
            <a:ext cx="5301182" cy="62478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Form di 24 </a:t>
            </a:r>
            <a:r>
              <a:rPr lang="it-IT" sz="4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</a:t>
            </a:r>
            <a:r>
              <a:rPr lang="it-IT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4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Contatti HCPC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4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Dati Personali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4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4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Fatevi una fotocopia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4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4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549275" y="25400"/>
            <a:ext cx="8042276" cy="10508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 Check List</a:t>
            </a:r>
          </a:p>
        </p:txBody>
      </p:sp>
      <p:sp>
        <p:nvSpPr>
          <p:cNvPr id="195" name="Shape 195"/>
          <p:cNvSpPr txBox="1"/>
          <p:nvPr/>
        </p:nvSpPr>
        <p:spPr>
          <a:xfrm>
            <a:off x="5562599" y="1430867"/>
            <a:ext cx="3251199" cy="45279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it-IT" sz="22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</a:t>
            </a:r>
            <a:r>
              <a:rPr lang="it-IT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 </a:t>
            </a:r>
            <a:r>
              <a:rPr lang="it-IT" sz="2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Completa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it-IT" sz="2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Pagamento del Security </a:t>
            </a:r>
            <a:r>
              <a:rPr lang="it-IT" sz="2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Fee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endParaRPr lang="it-IT" sz="2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6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Fotocopia di Documento che  provi la cittadinanza nella EEA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it-IT" sz="26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lang="it-IT" sz="26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4605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332"/>
            <a:ext cx="4006896" cy="5672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 Check List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5562600" y="1342650"/>
            <a:ext cx="3251199" cy="48320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Cambio di Nome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Copia Certificata della Pergamena o del Certificato di Laurea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Iscrizione all’Albo dei TSRM presso il Collegio di Appartenenza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Referenze Professionali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Diploma Supplement 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Background Form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333"/>
            <a:ext cx="4078287" cy="566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 Check List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5562599" y="1467785"/>
            <a:ext cx="3251199" cy="550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9090"/>
              <a:buFont typeface="Arial"/>
              <a:buChar char="•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Controllare di </a:t>
            </a:r>
            <a:r>
              <a:rPr lang="it-IT" sz="2400" b="1" i="0" u="none" strike="noStrike" cap="none" baseline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NON</a:t>
            </a:r>
            <a:r>
              <a:rPr lang="it-IT" sz="2400" b="1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aver: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Inserito la Domanda in una cartella di plastica o qualunque altro involucro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 allegato originali</a:t>
            </a:r>
          </a:p>
          <a:p>
            <a:pPr marL="457200" marR="0" lvl="0" indent="-457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it-IT" sz="24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 allegato alcun documento di cui si potrebbe avere necessità in </a:t>
            </a:r>
            <a:r>
              <a:rPr lang="it-IT" sz="24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endParaRPr lang="it-IT" sz="24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Shape 2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5333"/>
            <a:ext cx="4080933" cy="574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44402"/>
            <a:ext cx="91117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1: Registration details  </a:t>
            </a:r>
            <a:r>
              <a:rPr lang="en-GB" dirty="0" err="1" smtClean="0"/>
              <a:t>dovete</a:t>
            </a:r>
            <a:r>
              <a:rPr lang="en-GB" dirty="0" smtClean="0"/>
              <a:t> </a:t>
            </a:r>
            <a:r>
              <a:rPr lang="en-GB" dirty="0" err="1" smtClean="0"/>
              <a:t>segnare</a:t>
            </a:r>
            <a:r>
              <a:rPr lang="en-GB" dirty="0" smtClean="0"/>
              <a:t>  la  Radiographer e </a:t>
            </a:r>
            <a:r>
              <a:rPr lang="en-GB" dirty="0" err="1" smtClean="0"/>
              <a:t>spuntare</a:t>
            </a:r>
            <a:r>
              <a:rPr lang="en-GB" dirty="0" smtClean="0"/>
              <a:t> </a:t>
            </a:r>
            <a:r>
              <a:rPr lang="en-GB" i="1" dirty="0" smtClean="0"/>
              <a:t>Diagnostic</a:t>
            </a:r>
            <a:r>
              <a:rPr lang="en-GB" dirty="0" smtClean="0"/>
              <a:t> o </a:t>
            </a:r>
            <a:r>
              <a:rPr lang="en-GB" i="1" dirty="0" smtClean="0"/>
              <a:t>Therapeutic</a:t>
            </a:r>
          </a:p>
          <a:p>
            <a:pPr marL="285750" indent="-285750">
              <a:buFont typeface="Arial" pitchFamily="34" charset="0"/>
              <a:buChar char="•"/>
            </a:pPr>
            <a:endParaRPr lang="en-GB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/>
              <a:t>Section </a:t>
            </a:r>
            <a:r>
              <a:rPr lang="en-GB" sz="1600" b="1" dirty="0" smtClean="0"/>
              <a:t>2: Contact details </a:t>
            </a:r>
            <a:r>
              <a:rPr lang="en-GB" dirty="0" err="1" smtClean="0"/>
              <a:t>sono</a:t>
            </a:r>
            <a:r>
              <a:rPr lang="en-GB" dirty="0" smtClean="0"/>
              <a:t> a </a:t>
            </a:r>
            <a:r>
              <a:rPr lang="en-GB" dirty="0" err="1" smtClean="0"/>
              <a:t>chiedere</a:t>
            </a:r>
            <a:r>
              <a:rPr lang="en-GB" dirty="0" smtClean="0"/>
              <a:t> i </a:t>
            </a:r>
            <a:r>
              <a:rPr lang="en-GB" dirty="0" err="1" smtClean="0"/>
              <a:t>dettagli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i </a:t>
            </a:r>
            <a:r>
              <a:rPr lang="en-GB" dirty="0" err="1" smtClean="0"/>
              <a:t>contatti</a:t>
            </a:r>
            <a:r>
              <a:rPr lang="en-GB" dirty="0" smtClean="0"/>
              <a:t> del </a:t>
            </a:r>
            <a:r>
              <a:rPr lang="en-GB" dirty="0" err="1" smtClean="0"/>
              <a:t>candidato</a:t>
            </a:r>
            <a:r>
              <a:rPr lang="en-GB" dirty="0" smtClean="0"/>
              <a:t>/a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3: Regulatory body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4: Professional body membership</a:t>
            </a:r>
            <a:endParaRPr lang="en-GB" sz="1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2278"/>
            <a:ext cx="2804561" cy="3855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38" y="3002281"/>
            <a:ext cx="2788241" cy="3855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680" y="3002280"/>
            <a:ext cx="2909110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494175"/>
            <a:ext cx="9060494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5: </a:t>
            </a:r>
            <a:r>
              <a:rPr lang="en-GB" sz="1600" b="1" dirty="0" err="1" smtClean="0"/>
              <a:t>Caracter</a:t>
            </a:r>
            <a:r>
              <a:rPr lang="en-GB" sz="1600" b="1" dirty="0" smtClean="0"/>
              <a:t> &amp; </a:t>
            </a:r>
            <a:r>
              <a:rPr lang="en-GB" sz="1600" b="1" dirty="0" err="1" smtClean="0"/>
              <a:t>Helath</a:t>
            </a:r>
            <a:r>
              <a:rPr lang="en-GB" sz="1600" b="1" dirty="0" smtClean="0"/>
              <a:t> self..: </a:t>
            </a:r>
            <a:r>
              <a:rPr lang="en-GB" dirty="0" err="1"/>
              <a:t>D</a:t>
            </a:r>
            <a:r>
              <a:rPr lang="en-GB" dirty="0" err="1" smtClean="0"/>
              <a:t>ichiarazione</a:t>
            </a:r>
            <a:r>
              <a:rPr lang="en-GB" dirty="0" smtClean="0"/>
              <a:t> di non aver </a:t>
            </a:r>
            <a:r>
              <a:rPr lang="en-GB" dirty="0" err="1" smtClean="0"/>
              <a:t>avuto</a:t>
            </a:r>
            <a:r>
              <a:rPr lang="en-GB" dirty="0" smtClean="0"/>
              <a:t> </a:t>
            </a:r>
            <a:r>
              <a:rPr lang="en-GB" dirty="0" err="1" smtClean="0"/>
              <a:t>problemi</a:t>
            </a:r>
            <a:r>
              <a:rPr lang="en-GB" dirty="0" smtClean="0"/>
              <a:t> di </a:t>
            </a:r>
            <a:r>
              <a:rPr lang="en-GB" dirty="0" err="1" smtClean="0"/>
              <a:t>vario</a:t>
            </a:r>
            <a:r>
              <a:rPr lang="en-GB" dirty="0" smtClean="0"/>
              <a:t> </a:t>
            </a:r>
            <a:r>
              <a:rPr lang="en-GB" dirty="0" err="1" smtClean="0"/>
              <a:t>tipo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passato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/>
              <a:t>Section 6</a:t>
            </a:r>
            <a:r>
              <a:rPr lang="en-GB" sz="1600" b="1" dirty="0" smtClean="0"/>
              <a:t>: Education and Training: </a:t>
            </a:r>
            <a:r>
              <a:rPr lang="en-GB" dirty="0" err="1" smtClean="0"/>
              <a:t>Dati</a:t>
            </a:r>
            <a:r>
              <a:rPr lang="en-GB" dirty="0" smtClean="0"/>
              <a:t> </a:t>
            </a:r>
            <a:r>
              <a:rPr lang="en-GB" dirty="0" err="1" smtClean="0"/>
              <a:t>relativi</a:t>
            </a:r>
            <a:r>
              <a:rPr lang="en-GB" dirty="0" smtClean="0"/>
              <a:t> al </a:t>
            </a:r>
            <a:r>
              <a:rPr lang="en-GB" dirty="0" err="1" smtClean="0"/>
              <a:t>titolo</a:t>
            </a:r>
            <a:r>
              <a:rPr lang="en-GB" dirty="0" smtClean="0"/>
              <a:t> di </a:t>
            </a:r>
            <a:r>
              <a:rPr lang="en-GB" dirty="0" err="1" smtClean="0"/>
              <a:t>sutdio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Universita</a:t>
            </a:r>
            <a:r>
              <a:rPr lang="en-GB" dirty="0" smtClean="0"/>
              <a:t>’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7: Language </a:t>
            </a:r>
            <a:r>
              <a:rPr lang="en-GB" sz="1600" b="1" dirty="0" err="1" smtClean="0"/>
              <a:t>profeciency</a:t>
            </a:r>
            <a:r>
              <a:rPr lang="en-GB" sz="1600" b="1" dirty="0" smtClean="0"/>
              <a:t> </a:t>
            </a:r>
            <a:r>
              <a:rPr lang="en-GB" dirty="0" err="1"/>
              <a:t>S</a:t>
            </a:r>
            <a:r>
              <a:rPr lang="en-GB" dirty="0" err="1" smtClean="0"/>
              <a:t>egnare</a:t>
            </a:r>
            <a:r>
              <a:rPr lang="en-GB" dirty="0" smtClean="0"/>
              <a:t> NO  e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punto</a:t>
            </a:r>
            <a:r>
              <a:rPr lang="en-GB" dirty="0" smtClean="0"/>
              <a:t> 2 </a:t>
            </a:r>
            <a:r>
              <a:rPr lang="en-GB" dirty="0" err="1" smtClean="0"/>
              <a:t>scrivere</a:t>
            </a:r>
            <a:r>
              <a:rPr lang="en-GB" dirty="0" smtClean="0"/>
              <a:t> ITALY</a:t>
            </a:r>
            <a:endParaRPr lang="en-GB" sz="1600" b="1" dirty="0" smtClean="0"/>
          </a:p>
          <a:p>
            <a:endParaRPr lang="en-GB" sz="1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2280"/>
            <a:ext cx="2819399" cy="38559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920" y="3002280"/>
            <a:ext cx="2804160" cy="38557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805" y="3002280"/>
            <a:ext cx="2804562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073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22120"/>
            <a:ext cx="834876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8: </a:t>
            </a:r>
            <a:r>
              <a:rPr lang="en-GB" sz="1600" b="1" dirty="0" err="1" smtClean="0"/>
              <a:t>Carrer</a:t>
            </a:r>
            <a:r>
              <a:rPr lang="en-GB" sz="1600" b="1" dirty="0" smtClean="0"/>
              <a:t> history </a:t>
            </a:r>
            <a:r>
              <a:rPr lang="en-GB" dirty="0" err="1" smtClean="0"/>
              <a:t>Sezione</a:t>
            </a:r>
            <a:r>
              <a:rPr lang="en-GB" dirty="0" smtClean="0"/>
              <a:t> </a:t>
            </a:r>
            <a:r>
              <a:rPr lang="en-GB" dirty="0" err="1" smtClean="0"/>
              <a:t>dicata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carriera</a:t>
            </a:r>
            <a:r>
              <a:rPr lang="en-GB" dirty="0" smtClean="0"/>
              <a:t> </a:t>
            </a:r>
            <a:r>
              <a:rPr lang="en-GB" dirty="0" err="1" smtClean="0"/>
              <a:t>professionale</a:t>
            </a:r>
            <a:r>
              <a:rPr lang="en-GB" dirty="0" smtClean="0"/>
              <a:t> </a:t>
            </a:r>
            <a:r>
              <a:rPr lang="en-GB" dirty="0" err="1" smtClean="0"/>
              <a:t>nome</a:t>
            </a:r>
            <a:r>
              <a:rPr lang="en-GB" dirty="0" smtClean="0"/>
              <a:t> del </a:t>
            </a:r>
            <a:r>
              <a:rPr lang="en-GB" dirty="0" err="1" smtClean="0"/>
              <a:t>Datore</a:t>
            </a:r>
            <a:r>
              <a:rPr lang="en-GB" dirty="0" smtClean="0"/>
              <a:t> di </a:t>
            </a:r>
            <a:r>
              <a:rPr lang="en-GB" dirty="0" err="1" smtClean="0"/>
              <a:t>lavoro</a:t>
            </a:r>
            <a:r>
              <a:rPr lang="en-GB" dirty="0" smtClean="0"/>
              <a:t>,</a:t>
            </a:r>
          </a:p>
          <a:p>
            <a:r>
              <a:rPr lang="en-GB" dirty="0" smtClean="0"/>
              <a:t> </a:t>
            </a:r>
            <a:r>
              <a:rPr lang="en-GB" dirty="0" err="1" smtClean="0"/>
              <a:t>contatti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uno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r>
              <a:rPr lang="en-GB" dirty="0" smtClean="0"/>
              <a:t> per </a:t>
            </a:r>
            <a:r>
              <a:rPr lang="en-GB" dirty="0" err="1" smtClean="0"/>
              <a:t>descrizione</a:t>
            </a:r>
            <a:r>
              <a:rPr lang="en-GB" dirty="0" smtClean="0"/>
              <a:t> le </a:t>
            </a:r>
            <a:r>
              <a:rPr lang="en-GB" dirty="0" err="1" smtClean="0"/>
              <a:t>mansioni</a:t>
            </a:r>
            <a:r>
              <a:rPr lang="en-GB" dirty="0" smtClean="0"/>
              <a:t> </a:t>
            </a:r>
            <a:r>
              <a:rPr lang="en-GB" dirty="0" err="1" smtClean="0"/>
              <a:t>svolte</a:t>
            </a:r>
            <a:r>
              <a:rPr lang="en-GB" dirty="0" smtClean="0"/>
              <a:t>.</a:t>
            </a:r>
            <a:endParaRPr lang="en-GB" i="1" dirty="0" smtClean="0"/>
          </a:p>
          <a:p>
            <a:endParaRPr lang="en-GB" sz="1600" b="1" dirty="0" smtClean="0"/>
          </a:p>
          <a:p>
            <a:endParaRPr lang="en-GB" sz="1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241" y="3169920"/>
            <a:ext cx="2697479" cy="31851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40" y="3169920"/>
            <a:ext cx="2839353" cy="309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0472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1176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22120"/>
            <a:ext cx="88537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9: Professional reference </a:t>
            </a:r>
            <a:r>
              <a:rPr lang="en-GB" dirty="0" err="1" smtClean="0"/>
              <a:t>una</a:t>
            </a:r>
            <a:r>
              <a:rPr lang="en-GB" dirty="0" smtClean="0"/>
              <a:t> o </a:t>
            </a:r>
            <a:r>
              <a:rPr lang="en-GB" dirty="0" err="1" smtClean="0"/>
              <a:t>piu</a:t>
            </a:r>
            <a:r>
              <a:rPr lang="en-GB" dirty="0" smtClean="0"/>
              <a:t>’ </a:t>
            </a:r>
            <a:r>
              <a:rPr lang="en-GB" dirty="0" err="1" smtClean="0"/>
              <a:t>referenze</a:t>
            </a:r>
            <a:r>
              <a:rPr lang="en-GB" dirty="0" smtClean="0"/>
              <a:t> </a:t>
            </a:r>
            <a:r>
              <a:rPr lang="en-GB" dirty="0" err="1" smtClean="0"/>
              <a:t>professionali</a:t>
            </a:r>
            <a:r>
              <a:rPr lang="en-GB" dirty="0" smtClean="0"/>
              <a:t> </a:t>
            </a:r>
            <a:r>
              <a:rPr lang="en-GB" dirty="0" err="1" smtClean="0"/>
              <a:t>scritte</a:t>
            </a:r>
            <a:r>
              <a:rPr lang="en-GB" dirty="0" smtClean="0"/>
              <a:t> da </a:t>
            </a:r>
            <a:r>
              <a:rPr lang="en-GB" dirty="0" err="1" smtClean="0"/>
              <a:t>personale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abbia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 err="1" smtClean="0"/>
              <a:t>supervisionato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candidato</a:t>
            </a:r>
            <a:r>
              <a:rPr lang="en-GB" dirty="0" smtClean="0"/>
              <a:t> (Medico, </a:t>
            </a:r>
            <a:r>
              <a:rPr lang="en-GB" dirty="0" err="1" smtClean="0"/>
              <a:t>Capotecnico</a:t>
            </a:r>
            <a:r>
              <a:rPr lang="en-GB" dirty="0" smtClean="0"/>
              <a:t>, Tutor, </a:t>
            </a:r>
            <a:r>
              <a:rPr lang="en-GB" dirty="0" err="1" smtClean="0"/>
              <a:t>Direttore</a:t>
            </a:r>
            <a:r>
              <a:rPr lang="en-GB" dirty="0" smtClean="0"/>
              <a:t>…)</a:t>
            </a:r>
            <a:endParaRPr lang="en-GB" i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208"/>
            <a:ext cx="2743200" cy="41767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152" y="2727540"/>
            <a:ext cx="2882685" cy="41767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292" y="2681208"/>
            <a:ext cx="2676074" cy="422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8667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200" b="0" i="0" u="none" strike="noStrike" cap="none" baseline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Health &amp; Care Professions Council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549275" y="1946467"/>
            <a:ext cx="8042276" cy="399713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endParaRPr lang="it-IT" sz="2400" b="0" i="0" u="none" strike="noStrike" cap="none" baseline="0" dirty="0" smtClea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lnSpc>
                <a:spcPct val="90000"/>
              </a:lnSpc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Istituto 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che gestisce le Professioni Sanitarie nel Regno Unito</a:t>
            </a:r>
          </a:p>
          <a:p>
            <a:pPr marL="349250" marR="0" lvl="0" indent="-349250" algn="l" rtl="0">
              <a:lnSpc>
                <a:spcPct val="90000"/>
              </a:lnSpc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A cui inoltrare domanda per la validazione del titolo di studio </a:t>
            </a: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20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Park House,</a:t>
            </a:r>
            <a:b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184 Kennington Park Road, </a:t>
            </a:r>
            <a:b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London, SE11 4BU,</a:t>
            </a:r>
            <a:b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+44 (0)845 300 6184 - www.hcpc-uk.org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22120"/>
            <a:ext cx="91903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10: Paying your </a:t>
            </a:r>
            <a:r>
              <a:rPr lang="en-GB" sz="1600" b="1" dirty="0" err="1" smtClean="0"/>
              <a:t>srutiny</a:t>
            </a:r>
            <a:r>
              <a:rPr lang="en-GB" sz="1600" b="1" dirty="0" smtClean="0"/>
              <a:t> fee </a:t>
            </a:r>
            <a:r>
              <a:rPr lang="en-GB" dirty="0" err="1" smtClean="0"/>
              <a:t>pagamento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tassa</a:t>
            </a:r>
            <a:r>
              <a:rPr lang="en-GB" dirty="0" smtClean="0"/>
              <a:t> per la Full International Application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11: </a:t>
            </a:r>
            <a:r>
              <a:rPr lang="en-GB" sz="1600" b="1" dirty="0" err="1" smtClean="0"/>
              <a:t>Declarection</a:t>
            </a:r>
            <a:r>
              <a:rPr lang="en-GB" sz="1600" b="1" dirty="0" smtClean="0"/>
              <a:t> </a:t>
            </a:r>
            <a:r>
              <a:rPr lang="en-GB" dirty="0" smtClean="0"/>
              <a:t>Si </a:t>
            </a:r>
            <a:r>
              <a:rPr lang="en-GB" dirty="0" err="1" smtClean="0"/>
              <a:t>dichiara</a:t>
            </a:r>
            <a:r>
              <a:rPr lang="en-GB" dirty="0" smtClean="0"/>
              <a:t> di aver </a:t>
            </a:r>
            <a:r>
              <a:rPr lang="en-GB" dirty="0" err="1" smtClean="0"/>
              <a:t>compreso</a:t>
            </a:r>
            <a:r>
              <a:rPr lang="en-GB" dirty="0" smtClean="0"/>
              <a:t> </a:t>
            </a:r>
            <a:r>
              <a:rPr lang="en-GB" dirty="0" err="1" smtClean="0"/>
              <a:t>gli</a:t>
            </a:r>
            <a:r>
              <a:rPr lang="en-GB" dirty="0" smtClean="0"/>
              <a:t> standard di </a:t>
            </a:r>
            <a:r>
              <a:rPr lang="en-GB" dirty="0" err="1" smtClean="0"/>
              <a:t>condotta</a:t>
            </a:r>
            <a:r>
              <a:rPr lang="en-GB" dirty="0" smtClean="0"/>
              <a:t>, performance </a:t>
            </a:r>
            <a:r>
              <a:rPr lang="en-GB" dirty="0" err="1" smtClean="0"/>
              <a:t>etc</a:t>
            </a:r>
            <a:r>
              <a:rPr lang="en-GB" dirty="0" smtClean="0"/>
              <a:t>, </a:t>
            </a:r>
            <a:r>
              <a:rPr lang="en-GB" dirty="0" err="1" smtClean="0"/>
              <a:t>nonche</a:t>
            </a:r>
            <a:r>
              <a:rPr lang="en-GB" dirty="0" smtClean="0"/>
              <a:t>’</a:t>
            </a:r>
          </a:p>
          <a:p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conferma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le </a:t>
            </a:r>
            <a:r>
              <a:rPr lang="en-GB" dirty="0" err="1" smtClean="0"/>
              <a:t>informazioni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i </a:t>
            </a:r>
            <a:r>
              <a:rPr lang="en-GB" dirty="0" err="1" smtClean="0"/>
              <a:t>documenti</a:t>
            </a:r>
            <a:r>
              <a:rPr lang="en-GB" dirty="0" smtClean="0"/>
              <a:t> </a:t>
            </a:r>
            <a:r>
              <a:rPr lang="en-GB" dirty="0" err="1" smtClean="0"/>
              <a:t>prodotti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</a:t>
            </a:r>
            <a:r>
              <a:rPr lang="en-GB" dirty="0" err="1" smtClean="0"/>
              <a:t>corretti</a:t>
            </a:r>
            <a:r>
              <a:rPr lang="en-GB" dirty="0"/>
              <a:t>.</a:t>
            </a:r>
            <a:r>
              <a:rPr lang="en-GB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" y="2882682"/>
            <a:ext cx="3239407" cy="3735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74" y="2882683"/>
            <a:ext cx="3291979" cy="37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735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549275" y="127000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Sections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05144"/>
            <a:ext cx="92320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12: Character reference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dichiara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conosce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candidato</a:t>
            </a:r>
            <a:r>
              <a:rPr lang="en-GB" dirty="0" smtClean="0"/>
              <a:t> e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puo</a:t>
            </a:r>
            <a:r>
              <a:rPr lang="en-GB" dirty="0" smtClean="0"/>
              <a:t>’  </a:t>
            </a:r>
            <a:r>
              <a:rPr lang="en-GB" dirty="0" err="1" smtClean="0"/>
              <a:t>affermare</a:t>
            </a:r>
            <a:r>
              <a:rPr lang="en-GB" dirty="0" smtClean="0"/>
              <a:t>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tratta</a:t>
            </a:r>
            <a:r>
              <a:rPr lang="en-GB" dirty="0" smtClean="0"/>
              <a:t> di </a:t>
            </a:r>
          </a:p>
          <a:p>
            <a:r>
              <a:rPr lang="en-GB" dirty="0" err="1" smtClean="0"/>
              <a:t>una</a:t>
            </a:r>
            <a:r>
              <a:rPr lang="en-GB" dirty="0" smtClean="0"/>
              <a:t>  persona di </a:t>
            </a:r>
            <a:r>
              <a:rPr lang="en-GB" dirty="0" err="1" smtClean="0"/>
              <a:t>buon</a:t>
            </a:r>
            <a:r>
              <a:rPr lang="en-GB" dirty="0" smtClean="0"/>
              <a:t> </a:t>
            </a:r>
            <a:r>
              <a:rPr lang="en-GB" dirty="0" err="1" smtClean="0"/>
              <a:t>carattere</a:t>
            </a:r>
            <a:r>
              <a:rPr lang="en-GB" dirty="0" smtClean="0"/>
              <a:t>, in </a:t>
            </a:r>
            <a:r>
              <a:rPr lang="en-GB" dirty="0" err="1" smtClean="0"/>
              <a:t>senso</a:t>
            </a:r>
            <a:r>
              <a:rPr lang="en-GB" dirty="0" smtClean="0"/>
              <a:t> </a:t>
            </a:r>
            <a:r>
              <a:rPr lang="en-GB" dirty="0" err="1" smtClean="0"/>
              <a:t>civico</a:t>
            </a:r>
            <a:r>
              <a:rPr lang="en-GB" dirty="0" smtClean="0"/>
              <a:t>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600" b="1" dirty="0" smtClean="0"/>
              <a:t>Section 13: Background check consent form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accetta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fatto</a:t>
            </a:r>
            <a:r>
              <a:rPr lang="en-GB" dirty="0" smtClean="0"/>
              <a:t> </a:t>
            </a:r>
            <a:r>
              <a:rPr lang="en-GB" dirty="0" err="1" smtClean="0"/>
              <a:t>che</a:t>
            </a:r>
            <a:r>
              <a:rPr lang="en-GB" dirty="0" smtClean="0"/>
              <a:t> </a:t>
            </a:r>
            <a:r>
              <a:rPr lang="en-GB" dirty="0" err="1" smtClean="0"/>
              <a:t>vengano</a:t>
            </a:r>
            <a:r>
              <a:rPr lang="en-GB" dirty="0" smtClean="0"/>
              <a:t> </a:t>
            </a:r>
            <a:r>
              <a:rPr lang="en-GB" dirty="0" err="1" smtClean="0"/>
              <a:t>fatti</a:t>
            </a:r>
            <a:r>
              <a:rPr lang="en-GB" dirty="0" smtClean="0"/>
              <a:t> </a:t>
            </a:r>
            <a:r>
              <a:rPr lang="en-GB" dirty="0" err="1" smtClean="0"/>
              <a:t>controlli</a:t>
            </a:r>
            <a:r>
              <a:rPr lang="en-GB" dirty="0" smtClean="0"/>
              <a:t> </a:t>
            </a:r>
            <a:r>
              <a:rPr lang="en-GB" dirty="0" err="1" smtClean="0"/>
              <a:t>sulle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 </a:t>
            </a:r>
            <a:r>
              <a:rPr lang="en-GB" dirty="0" err="1" smtClean="0"/>
              <a:t>informazioni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I </a:t>
            </a:r>
            <a:r>
              <a:rPr lang="en-GB" dirty="0" err="1" smtClean="0"/>
              <a:t>documenti</a:t>
            </a:r>
            <a:r>
              <a:rPr lang="en-GB" dirty="0" smtClean="0"/>
              <a:t> </a:t>
            </a:r>
            <a:r>
              <a:rPr lang="en-GB" dirty="0" err="1" smtClean="0"/>
              <a:t>prodotti</a:t>
            </a:r>
            <a:r>
              <a:rPr lang="en-GB" dirty="0" smtClean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27540"/>
            <a:ext cx="3038101" cy="4176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806" y="2773872"/>
            <a:ext cx="3004401" cy="41304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300" y="2773872"/>
            <a:ext cx="2970700" cy="408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027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653545" y="556377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dirty="0" smtClean="0"/>
              <a:t>Guidance for International</a:t>
            </a:r>
            <a:br>
              <a:rPr lang="it-IT" dirty="0" smtClean="0"/>
            </a:br>
            <a:r>
              <a:rPr lang="it-IT" dirty="0" smtClean="0"/>
              <a:t>Applicants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Shape 212"/>
          <p:cNvSpPr txBox="1"/>
          <p:nvPr/>
        </p:nvSpPr>
        <p:spPr>
          <a:xfrm>
            <a:off x="5029200" y="1644203"/>
            <a:ext cx="3784599" cy="498519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9090"/>
              <a:buFont typeface="Arial"/>
              <a:buChar char="•"/>
            </a:pPr>
            <a:r>
              <a:rPr lang="it-IT" sz="22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Questa</a:t>
            </a:r>
            <a:r>
              <a:rPr lang="it-IT" sz="22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guida ha l’intenzione di aiutare il candidato nella compilazione dell’application form.</a:t>
            </a:r>
          </a:p>
          <a:p>
            <a:pPr marL="285750" marR="0" lvl="0" indent="-285750" algn="l" rtl="0">
              <a:spcBef>
                <a:spcPts val="0"/>
              </a:spcBef>
              <a:buClr>
                <a:schemeClr val="dk1"/>
              </a:buClr>
              <a:buSzPct val="109090"/>
              <a:buFont typeface="Arial"/>
              <a:buChar char="•"/>
            </a:pPr>
            <a:r>
              <a:rPr lang="it-IT" sz="2200" baseline="0" dirty="0" smtClean="0">
                <a:solidFill>
                  <a:schemeClr val="dk1"/>
                </a:solidFill>
              </a:rPr>
              <a:t>All’interno trovate</a:t>
            </a:r>
            <a:r>
              <a:rPr lang="it-IT" sz="2200" dirty="0" smtClean="0">
                <a:solidFill>
                  <a:schemeClr val="dk1"/>
                </a:solidFill>
              </a:rPr>
              <a:t> tutte le informazioni necessarie, leggetela con attenzione e nel caso abbiate ancora dei dubbi si consiglia di contattare la HCPC:</a:t>
            </a:r>
          </a:p>
          <a:p>
            <a:pPr marR="0" lvl="0" algn="l" rtl="0">
              <a:spcBef>
                <a:spcPts val="0"/>
              </a:spcBef>
              <a:buClr>
                <a:schemeClr val="dk1"/>
              </a:buClr>
              <a:buSzPct val="109090"/>
            </a:pPr>
            <a:endParaRPr lang="it-IT" sz="2200" dirty="0" smtClean="0">
              <a:solidFill>
                <a:schemeClr val="dk1"/>
              </a:solidFill>
            </a:endParaRPr>
          </a:p>
          <a:p>
            <a:pPr marR="0" lvl="0" algn="ctr" rtl="0">
              <a:spcBef>
                <a:spcPts val="0"/>
              </a:spcBef>
              <a:buClr>
                <a:schemeClr val="dk1"/>
              </a:buClr>
              <a:buSzPct val="109090"/>
            </a:pPr>
            <a:r>
              <a:rPr lang="it-IT" sz="22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registration@hcpc-uk.org</a:t>
            </a:r>
            <a:endParaRPr lang="it-IT" sz="22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31432"/>
            <a:ext cx="3947160" cy="542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2143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653545" y="1030992"/>
            <a:ext cx="8042276" cy="9492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6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Grazie per l’attenzione</a:t>
            </a: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32770" y="3546307"/>
            <a:ext cx="71663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Park </a:t>
            </a:r>
            <a:r>
              <a:rPr lang="en-GB" sz="2800" b="1" dirty="0" smtClean="0"/>
              <a:t>House, 184 </a:t>
            </a:r>
            <a:r>
              <a:rPr lang="en-GB" sz="2800" b="1" dirty="0"/>
              <a:t>Kennington Park Road, </a:t>
            </a:r>
            <a:br>
              <a:rPr lang="en-GB" sz="2800" b="1" dirty="0"/>
            </a:br>
            <a:r>
              <a:rPr lang="en-GB" sz="2800" b="1" dirty="0"/>
              <a:t>London, SE11 4BU,</a:t>
            </a:r>
            <a:br>
              <a:rPr lang="en-GB" sz="2800" b="1" dirty="0"/>
            </a:br>
            <a:r>
              <a:rPr lang="en-GB" sz="2800" b="1" dirty="0"/>
              <a:t>+44 (0)845 300 6184 - </a:t>
            </a:r>
            <a:r>
              <a:rPr lang="en-GB" sz="2800" b="1" dirty="0" smtClean="0">
                <a:hlinkClick r:id="rId3"/>
              </a:rPr>
              <a:t>www.hcpc-uk.org</a:t>
            </a:r>
            <a:endParaRPr lang="en-GB" sz="2800" b="1" dirty="0" smtClean="0"/>
          </a:p>
          <a:p>
            <a:pPr algn="ctr"/>
            <a:r>
              <a:rPr lang="en-GB" sz="2800" b="1" dirty="0" smtClean="0">
                <a:hlinkClick r:id="rId4"/>
              </a:rPr>
              <a:t>registration@hcpc-uk.org</a:t>
            </a:r>
            <a:endParaRPr lang="en-GB" sz="2800" b="1" dirty="0" smtClean="0"/>
          </a:p>
          <a:p>
            <a:pPr algn="ctr"/>
            <a:endParaRPr lang="en-GB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2772702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ctrTitle"/>
          </p:nvPr>
        </p:nvSpPr>
        <p:spPr>
          <a:xfrm>
            <a:off x="1335726" y="2074335"/>
            <a:ext cx="6498157" cy="172486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72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Temporary Registration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subTitle" idx="1"/>
          </p:nvPr>
        </p:nvSpPr>
        <p:spPr>
          <a:xfrm>
            <a:off x="1322920" y="165422"/>
            <a:ext cx="6498159" cy="9166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3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Come convalidare il titolo di studio negli U.K.</a:t>
            </a:r>
          </a:p>
          <a:p>
            <a:pPr marL="0" marR="0" lvl="0" indent="0" algn="ctr" rtl="0">
              <a:spcBef>
                <a:spcPts val="3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“Temporary” e “Permanent”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1335725" y="3977640"/>
            <a:ext cx="67048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solidFill>
                  <a:srgbClr val="595959"/>
                </a:solidFill>
              </a:rPr>
              <a:t>Consiste nell’iscrizione al Temporary Register in qualità di “Visitor” utilizzando il Titolo di studio della propria nazione. </a:t>
            </a:r>
          </a:p>
          <a:p>
            <a:endParaRPr lang="it-IT" sz="2400" dirty="0">
              <a:solidFill>
                <a:srgbClr val="595959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solidFill>
                  <a:srgbClr val="595959"/>
                </a:solidFill>
              </a:rPr>
              <a:t>Permette al TSRM di esercitare negli </a:t>
            </a:r>
            <a:r>
              <a:rPr lang="it-IT" sz="2400" dirty="0" smtClean="0">
                <a:solidFill>
                  <a:srgbClr val="595959"/>
                </a:solidFill>
              </a:rPr>
              <a:t>UK con contratti a tempo determinato</a:t>
            </a:r>
            <a:r>
              <a:rPr lang="it-IT" sz="2400" dirty="0" smtClean="0">
                <a:solidFill>
                  <a:srgbClr val="595959"/>
                </a:solidFill>
              </a:rPr>
              <a:t>.</a:t>
            </a:r>
            <a:endParaRPr lang="it-IT" sz="24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549275" y="-151623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36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Cos’è </a:t>
            </a:r>
            <a:r>
              <a:rPr lang="it-IT" sz="3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it-IT" sz="3600" b="0" i="0" u="none" strike="noStrike" cap="none" baseline="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Temporary</a:t>
            </a:r>
            <a:r>
              <a:rPr lang="it-IT" sz="3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3600" b="0" i="0" u="none" strike="noStrike" cap="none" baseline="0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Registration</a:t>
            </a:r>
            <a:r>
              <a:rPr lang="it-IT" sz="3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549275" y="1667933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endParaRPr lang="it-IT" sz="2400" b="0" i="0" u="none" strike="noStrike" cap="none" baseline="0" dirty="0" smtClea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Ha 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validità un anno e può essere rinnovato</a:t>
            </a: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110000"/>
              <a:buNone/>
            </a:pPr>
            <a:endParaRPr lang="it-IT"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E’ </a:t>
            </a: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gratuito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110000"/>
              <a:buNone/>
            </a:pPr>
            <a:endParaRPr lang="it-IT"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E’ un “Application Form”, dichiarazione da compilare</a:t>
            </a:r>
          </a:p>
          <a:p>
            <a:pPr marL="349250" marR="0" lvl="0" indent="-18161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400" b="0" i="0" u="none" strike="noStrike" cap="none" baseline="0" dirty="0">
                <a:solidFill>
                  <a:schemeClr val="accent1"/>
                </a:solidFill>
                <a:sym typeface="Arial"/>
              </a:rPr>
              <a:t>Chi </a:t>
            </a:r>
            <a:r>
              <a:rPr lang="it-IT" sz="4400" dirty="0" smtClean="0"/>
              <a:t>puo’</a:t>
            </a:r>
            <a:r>
              <a:rPr lang="it-IT" sz="4400" dirty="0"/>
              <a:t> </a:t>
            </a:r>
            <a:r>
              <a:rPr lang="it-IT" sz="4400" b="0" i="0" u="none" strike="noStrike" cap="none" baseline="0" dirty="0" smtClean="0">
                <a:solidFill>
                  <a:schemeClr val="accent1"/>
                </a:solidFill>
                <a:sym typeface="Arial"/>
              </a:rPr>
              <a:t>fare domanda;</a:t>
            </a:r>
            <a:br>
              <a:rPr lang="it-IT" sz="4400" b="0" i="0" u="none" strike="noStrike" cap="none" baseline="0" dirty="0" smtClean="0">
                <a:solidFill>
                  <a:schemeClr val="accent1"/>
                </a:solidFill>
                <a:sym typeface="Arial"/>
              </a:rPr>
            </a:br>
            <a:r>
              <a:rPr lang="it-IT" sz="4400" dirty="0" smtClean="0"/>
              <a:t>senza essere madrelingua</a:t>
            </a:r>
            <a:endParaRPr lang="it-IT" sz="4400" b="0" i="0" u="none" strike="noStrike" cap="none" baseline="0" dirty="0">
              <a:solidFill>
                <a:schemeClr val="accent1"/>
              </a:solidFill>
              <a:sym typeface="Arial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549275" y="1784773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residenti nella E.E.A. (European Economic Area) </a:t>
            </a:r>
            <a:r>
              <a:rPr lang="it-IT" dirty="0"/>
              <a:t>e </a:t>
            </a: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Svizzera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110000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Gli iscritti all’Albo dei Tecnici Sanitari di Radiologia Medica per Immagini e Radioterapia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549275" y="-133568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Documentazione da inviare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549275" y="1770995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endParaRPr lang="it-IT" sz="2400" b="0" i="0" u="none" strike="noStrike" cap="none" baseline="0" dirty="0" smtClea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Application 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Form, Documento di 6 pag sotto forma di dichiarazione 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2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L’HCPC richiede copia certificate dei documenti originali: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Prova di Nazionalità (Carta d’identità)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Iscrizione all’Albo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Certificato di Laurea (Pergamena o Certificazione)</a:t>
            </a:r>
          </a:p>
          <a:p>
            <a:pPr marL="349250" marR="0" lvl="0" indent="-18161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18161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Produzione  dei documenti necessari</a:t>
            </a: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Come certificare le copie: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Recandosi all’Anagrafe del proprio Comune di residenza e richiedendo una copia “conforme all’originale” (autenticati)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Attraverso una dichiarazione scritta di “vera copia dell’originale” da parte delle seguenti figure professionali: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Bank</a:t>
            </a: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Manager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Giudice di Pace 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Sacerdoti, Rabbi, Imam ed altre figure religiose 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Docenti</a:t>
            </a:r>
          </a:p>
          <a:p>
            <a:pPr marL="349250" marR="0" lvl="0" indent="-349250" algn="l" rtl="0">
              <a:lnSpc>
                <a:spcPct val="80000"/>
              </a:lnSpc>
              <a:spcBef>
                <a:spcPts val="2000"/>
              </a:spcBef>
              <a:buClr>
                <a:srgbClr val="6DB7D7"/>
              </a:buClr>
              <a:buSzPct val="112200"/>
              <a:buFont typeface="Noto Symbol"/>
              <a:buChar char="●"/>
            </a:pPr>
            <a:r>
              <a:rPr lang="it-IT" sz="204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Professionista registrato all’HCPC 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0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Produzione  dei documenti necessari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549275" y="1600200"/>
            <a:ext cx="8042276" cy="4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Font typeface="Noto Symbol"/>
              <a:buNone/>
            </a:pPr>
            <a:endParaRPr lang="en-GB" sz="3200" b="0" i="1" u="none" strike="noStrike" cap="none" baseline="0" dirty="0" smtClea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buClr>
                <a:srgbClr val="6DB7D7"/>
              </a:buClr>
              <a:buFont typeface="Noto Symbol"/>
              <a:buNone/>
            </a:pPr>
            <a:endParaRPr sz="3200" b="0" i="1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“ I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certify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that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true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copy of the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original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3200" b="0" i="1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document</a:t>
            </a:r>
            <a:r>
              <a:rPr lang="it-IT" sz="3200" b="0" i="1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i="1" u="sng" dirty="0"/>
              <a:t>”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SzPct val="25000"/>
              <a:buFont typeface="Noto Symbol"/>
              <a:buNone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Sottoscritto e firmato, con timbro o numero identificativo.</a:t>
            </a:r>
          </a:p>
          <a:p>
            <a:pPr marL="0" marR="0" lvl="0" indent="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/>
          <p:nvPr/>
        </p:nvSpPr>
        <p:spPr>
          <a:xfrm>
            <a:off x="9509914" y="294302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555189" y="0"/>
            <a:ext cx="8042276" cy="288078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Arial"/>
              <a:buNone/>
            </a:pPr>
            <a: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4400" dirty="0"/>
              <a:t/>
            </a:r>
            <a:br>
              <a:rPr lang="it-IT" sz="4400" dirty="0"/>
            </a:br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dirty="0"/>
              <a:t/>
            </a:r>
            <a:br>
              <a:rPr lang="it-IT" sz="4400" dirty="0"/>
            </a:br>
            <a:r>
              <a:rPr lang="it-IT" sz="4400" dirty="0" smtClean="0"/>
              <a:t/>
            </a:r>
            <a:br>
              <a:rPr lang="it-IT" sz="4400" dirty="0" smtClean="0"/>
            </a:br>
            <a: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Iscrizione </a:t>
            </a:r>
            <a:r>
              <a:rPr lang="it-IT" sz="44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all’Albo e </a:t>
            </a:r>
            <a: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it-IT" sz="4400" b="0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Certificato </a:t>
            </a:r>
            <a:r>
              <a:rPr lang="it-IT" sz="44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di Laurea: </a:t>
            </a:r>
            <a:r>
              <a:rPr lang="it-IT" sz="4400" b="1" i="0" u="none" strike="noStrike" cap="none" baseline="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Asseverazione </a:t>
            </a:r>
            <a:r>
              <a:rPr lang="it-IT" sz="4400" b="1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 apostilla.</a:t>
            </a:r>
            <a:r>
              <a:rPr lang="it-IT" sz="4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it-IT" sz="4600" b="0" i="0" u="none" strike="noStrike" cap="none" baseline="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it-IT" sz="4600" b="0" i="0" u="none" strike="noStrike" cap="none" baseline="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549275" y="2408342"/>
            <a:ext cx="8042276" cy="35352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9250" marR="0" lvl="0" indent="-349250" algn="l" rtl="0"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endParaRPr lang="it-IT" sz="2400" b="0" i="0" u="none" strike="noStrike" cap="none" baseline="0" dirty="0" smtClean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9250" marR="0" lvl="0" indent="-349250" algn="l" rtl="0">
              <a:spcBef>
                <a:spcPts val="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 smtClean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Entrambe 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 documenti vanno tradotti in lingua inglese.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Asseverazione (Giudice di Pace): giuramento del traduttore sulla corrispondenza del testo tradotto con l’originale</a:t>
            </a:r>
          </a:p>
          <a:p>
            <a:pPr marL="349250" marR="0" lvl="0" indent="-349250" algn="l" rtl="0">
              <a:spcBef>
                <a:spcPts val="2000"/>
              </a:spcBef>
              <a:buClr>
                <a:srgbClr val="6DB7D7"/>
              </a:buClr>
              <a:buSzPct val="110000"/>
              <a:buFont typeface="Noto Symbol"/>
              <a:buChar char="●"/>
            </a:pPr>
            <a:r>
              <a:rPr lang="it-IT" sz="2400" b="0" i="0" u="none" strike="noStrike" cap="none" baseline="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Apostilla</a:t>
            </a:r>
            <a:r>
              <a:rPr lang="it-IT" sz="2400" b="0" i="0" u="none" strike="noStrike" cap="none" baseline="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(Procura della Repubblica): atto pubblico che attesta la validità dei documenti prodotti</a:t>
            </a:r>
          </a:p>
          <a:p>
            <a:pPr marL="349250" marR="0" lvl="0" indent="-181610" algn="l" rtl="0">
              <a:spcBef>
                <a:spcPts val="2000"/>
              </a:spcBef>
              <a:buClr>
                <a:srgbClr val="6DB7D7"/>
              </a:buClr>
              <a:buFont typeface="Noto Symbol"/>
              <a:buNone/>
            </a:pPr>
            <a:endParaRPr sz="2400" b="0" i="0" u="none" strike="noStrike" cap="none" baseline="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ezza">
  <a:themeElements>
    <a:clrScheme name="Breeze">
      <a:dk1>
        <a:srgbClr val="000000"/>
      </a:dk1>
      <a:lt1>
        <a:srgbClr val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829</Words>
  <Application>Microsoft Office PowerPoint</Application>
  <PresentationFormat>On-screen Show (4:3)</PresentationFormat>
  <Paragraphs>129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Brezza</vt:lpstr>
      <vt:lpstr>Il TSRM nel Regno Unito</vt:lpstr>
      <vt:lpstr>Health &amp; Care Professions Council</vt:lpstr>
      <vt:lpstr>Temporary Registration</vt:lpstr>
      <vt:lpstr>  Cos’è la Temporary Registration:</vt:lpstr>
      <vt:lpstr>Chi puo’ fare domanda; senza essere madrelingua</vt:lpstr>
      <vt:lpstr>Documentazione da inviare</vt:lpstr>
      <vt:lpstr>Produzione  dei documenti necessari</vt:lpstr>
      <vt:lpstr>Produzione  dei documenti necessari</vt:lpstr>
      <vt:lpstr>     Iscrizione all’Albo e  Certificato di Laurea: Asseverazione con apostilla. </vt:lpstr>
      <vt:lpstr>Domande Ricorrenti</vt:lpstr>
      <vt:lpstr>Full International  o Permanent </vt:lpstr>
      <vt:lpstr>International Application  for Registration</vt:lpstr>
      <vt:lpstr>La Check List</vt:lpstr>
      <vt:lpstr>La Check List</vt:lpstr>
      <vt:lpstr>La Check List</vt:lpstr>
      <vt:lpstr>Sections</vt:lpstr>
      <vt:lpstr>Sections</vt:lpstr>
      <vt:lpstr>Sections</vt:lpstr>
      <vt:lpstr>Sections</vt:lpstr>
      <vt:lpstr>Sections</vt:lpstr>
      <vt:lpstr>Sections</vt:lpstr>
      <vt:lpstr>Guidance for International Applicants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TSRM nel Regno Unito</dc:title>
  <dc:creator>Emiliano Chiorboli</dc:creator>
  <cp:lastModifiedBy>Emiliano Chiorboli</cp:lastModifiedBy>
  <cp:revision>39</cp:revision>
  <dcterms:modified xsi:type="dcterms:W3CDTF">2015-12-14T22:38:26Z</dcterms:modified>
</cp:coreProperties>
</file>