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9" r:id="rId22"/>
    <p:sldId id="274" r:id="rId23"/>
    <p:sldId id="280" r:id="rId2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274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accent1"/>
              </a:buClr>
              <a:buNone/>
              <a:defRPr sz="460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>
                <a:solidFill>
                  <a:srgbClr val="595959"/>
                </a:solidFill>
              </a:defRPr>
            </a:lvl1pPr>
            <a:lvl2pPr rtl="0">
              <a:spcBef>
                <a:spcPts val="0"/>
              </a:spcBef>
              <a:defRPr sz="2200">
                <a:solidFill>
                  <a:srgbClr val="595959"/>
                </a:solidFill>
              </a:defRPr>
            </a:lvl2pPr>
            <a:lvl3pPr rtl="0">
              <a:spcBef>
                <a:spcPts val="0"/>
              </a:spcBef>
              <a:defRPr sz="2000">
                <a:solidFill>
                  <a:srgbClr val="595959"/>
                </a:solidFill>
              </a:defRPr>
            </a:lvl3pPr>
            <a:lvl4pPr rtl="0">
              <a:spcBef>
                <a:spcPts val="0"/>
              </a:spcBef>
              <a:defRPr sz="1800">
                <a:solidFill>
                  <a:srgbClr val="595959"/>
                </a:solidFill>
              </a:defRPr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 sz="1800">
                <a:solidFill>
                  <a:srgbClr val="595959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rgbClr val="595959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rgbClr val="595959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rgbClr val="595959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3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magine con didascalia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33397" y="611872"/>
            <a:ext cx="4079545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3600" b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533397" y="1787856"/>
            <a:ext cx="4079545" cy="3720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600"/>
              </a:spcBef>
              <a:buNone/>
              <a:defRPr sz="1800"/>
            </a:lvl1pPr>
            <a:lvl2pPr marL="457200" indent="0" rtl="0">
              <a:spcBef>
                <a:spcPts val="0"/>
              </a:spcBef>
              <a:buNone/>
              <a:defRPr sz="1200"/>
            </a:lvl2pPr>
            <a:lvl3pPr marL="914400" indent="0" rtl="0">
              <a:spcBef>
                <a:spcPts val="0"/>
              </a:spcBef>
              <a:buNone/>
              <a:defRPr sz="1000"/>
            </a:lvl3pPr>
            <a:lvl4pPr marL="1371600" indent="0" rtl="0">
              <a:spcBef>
                <a:spcPts val="0"/>
              </a:spcBef>
              <a:buNone/>
              <a:defRPr sz="900"/>
            </a:lvl4pPr>
            <a:lvl5pPr marL="1828800" indent="0" rtl="0">
              <a:spcBef>
                <a:spcPts val="0"/>
              </a:spcBef>
              <a:buNone/>
              <a:defRPr sz="900"/>
            </a:lvl5pPr>
            <a:lvl6pPr marL="2286000" indent="0" rtl="0">
              <a:spcBef>
                <a:spcPts val="0"/>
              </a:spcBef>
              <a:buNone/>
              <a:defRPr sz="900"/>
            </a:lvl6pPr>
            <a:lvl7pPr marL="2743200" indent="0" rtl="0">
              <a:spcBef>
                <a:spcPts val="0"/>
              </a:spcBef>
              <a:buNone/>
              <a:defRPr sz="900"/>
            </a:lvl7pPr>
            <a:lvl8pPr marL="3200400" indent="0" rtl="0">
              <a:spcBef>
                <a:spcPts val="0"/>
              </a:spcBef>
              <a:buNone/>
              <a:defRPr sz="900"/>
            </a:lvl8pPr>
            <a:lvl9pPr marL="3657600" indent="0" rtl="0">
              <a:spcBef>
                <a:spcPts val="0"/>
              </a:spcBef>
              <a:buNone/>
              <a:defRPr sz="9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3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5090617" y="359391"/>
            <a:ext cx="3657600" cy="531807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accent1"/>
              </a:buClr>
              <a:buNone/>
              <a:defRPr sz="460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98712" y="-249237"/>
            <a:ext cx="4343400" cy="80422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>
                <a:solidFill>
                  <a:srgbClr val="595959"/>
                </a:solidFill>
              </a:defRPr>
            </a:lvl1pPr>
            <a:lvl2pPr rtl="0">
              <a:spcBef>
                <a:spcPts val="0"/>
              </a:spcBef>
              <a:defRPr sz="2200">
                <a:solidFill>
                  <a:srgbClr val="595959"/>
                </a:solidFill>
              </a:defRPr>
            </a:lvl2pPr>
            <a:lvl3pPr rtl="0">
              <a:spcBef>
                <a:spcPts val="0"/>
              </a:spcBef>
              <a:defRPr sz="2000">
                <a:solidFill>
                  <a:srgbClr val="595959"/>
                </a:solidFill>
              </a:defRPr>
            </a:lvl3pPr>
            <a:lvl4pPr rtl="0">
              <a:spcBef>
                <a:spcPts val="0"/>
              </a:spcBef>
              <a:defRPr sz="1800">
                <a:solidFill>
                  <a:srgbClr val="595959"/>
                </a:solidFill>
              </a:defRPr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 sz="1800">
                <a:solidFill>
                  <a:srgbClr val="595959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rgbClr val="595959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rgbClr val="595959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rgbClr val="595959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3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344142" y="2393951"/>
            <a:ext cx="55753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accent1"/>
              </a:buClr>
              <a:buNone/>
              <a:defRPr sz="460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106486" y="-188912"/>
            <a:ext cx="5575300" cy="6689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>
                <a:solidFill>
                  <a:srgbClr val="595959"/>
                </a:solidFill>
              </a:defRPr>
            </a:lvl1pPr>
            <a:lvl2pPr rtl="0">
              <a:spcBef>
                <a:spcPts val="0"/>
              </a:spcBef>
              <a:defRPr sz="2200">
                <a:solidFill>
                  <a:srgbClr val="595959"/>
                </a:solidFill>
              </a:defRPr>
            </a:lvl2pPr>
            <a:lvl3pPr rtl="0">
              <a:spcBef>
                <a:spcPts val="0"/>
              </a:spcBef>
              <a:defRPr sz="2000">
                <a:solidFill>
                  <a:srgbClr val="595959"/>
                </a:solidFill>
              </a:defRPr>
            </a:lvl3pPr>
            <a:lvl4pPr rtl="0">
              <a:spcBef>
                <a:spcPts val="0"/>
              </a:spcBef>
              <a:defRPr sz="1800">
                <a:solidFill>
                  <a:srgbClr val="595959"/>
                </a:solidFill>
              </a:defRPr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 sz="1800">
                <a:solidFill>
                  <a:srgbClr val="595959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rgbClr val="595959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rgbClr val="595959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rgbClr val="595959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3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1328166" y="1295400"/>
            <a:ext cx="6487667" cy="31528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DB7D7"/>
              </a:buClr>
              <a:buFont typeface="Noto Symbol"/>
              <a:buNone/>
            </a:pPr>
            <a:endParaRPr sz="3200" b="0" i="0" u="none" strike="noStrike" cap="none" baseline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322920" y="1523999"/>
            <a:ext cx="6498157" cy="1724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6DB7D7"/>
              </a:buClr>
              <a:buFont typeface="Noto Symbol"/>
              <a:buNone/>
              <a:defRPr sz="46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22920" y="3299012"/>
            <a:ext cx="6498159" cy="916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300"/>
              </a:spcBef>
              <a:buClr>
                <a:srgbClr val="6DB7D7"/>
              </a:buClr>
              <a:buFont typeface="Noto Symbo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600"/>
              </a:spcBef>
              <a:buClr>
                <a:srgbClr val="205C77"/>
              </a:buClr>
              <a:buFont typeface="Noto Symbol"/>
              <a:buNone/>
              <a:defRPr sz="2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600"/>
              </a:spcBef>
              <a:buClr>
                <a:srgbClr val="6DB7D7"/>
              </a:buClr>
              <a:buFont typeface="Noto Symbo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600"/>
              </a:spcBef>
              <a:buClr>
                <a:srgbClr val="205C77"/>
              </a:buClr>
              <a:buFont typeface="Noto Symbo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600"/>
              </a:spcBef>
              <a:buClr>
                <a:srgbClr val="6DB7D7"/>
              </a:buClr>
              <a:buFont typeface="Noto Symbo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360"/>
              </a:spcBef>
              <a:buClr>
                <a:srgbClr val="6DB7D7"/>
              </a:buClr>
              <a:buFont typeface="Noto Symbo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360"/>
              </a:spcBef>
              <a:buClr>
                <a:srgbClr val="6DB7D7"/>
              </a:buClr>
              <a:buFont typeface="Noto Symbo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3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 con immagin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363537" y="3352801"/>
            <a:ext cx="8416924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46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363537" y="4771028"/>
            <a:ext cx="8416924" cy="972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300"/>
              </a:spcBef>
              <a:buClr>
                <a:srgbClr val="6DB7D7"/>
              </a:buClr>
              <a:buFont typeface="Noto Symbo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600"/>
              </a:spcBef>
              <a:buClr>
                <a:srgbClr val="205C77"/>
              </a:buClr>
              <a:buFont typeface="Noto Symbol"/>
              <a:buNone/>
              <a:defRPr sz="2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600"/>
              </a:spcBef>
              <a:buClr>
                <a:srgbClr val="6DB7D7"/>
              </a:buClr>
              <a:buFont typeface="Noto Symbo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600"/>
              </a:spcBef>
              <a:buClr>
                <a:srgbClr val="205C77"/>
              </a:buClr>
              <a:buFont typeface="Noto Symbo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600"/>
              </a:spcBef>
              <a:buClr>
                <a:srgbClr val="6DB7D7"/>
              </a:buClr>
              <a:buFont typeface="Noto Symbo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360"/>
              </a:spcBef>
              <a:buClr>
                <a:srgbClr val="6DB7D7"/>
              </a:buClr>
              <a:buFont typeface="Noto Symbo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360"/>
              </a:spcBef>
              <a:buClr>
                <a:srgbClr val="6DB7D7"/>
              </a:buClr>
              <a:buFont typeface="Noto Symbo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3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>
            <a:spLocks noGrp="1"/>
          </p:cNvSpPr>
          <p:nvPr>
            <p:ph type="pic" idx="2"/>
          </p:nvPr>
        </p:nvSpPr>
        <p:spPr>
          <a:xfrm>
            <a:off x="370980" y="363537"/>
            <a:ext cx="8402039" cy="28368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49275" y="2403143"/>
            <a:ext cx="8056562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4600" b="0" cap="none"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549275" y="3736005"/>
            <a:ext cx="8056562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300"/>
              </a:spcBef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3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uto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accent1"/>
              </a:buClr>
              <a:buNone/>
              <a:defRPr sz="460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3840479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160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751071" y="1600200"/>
            <a:ext cx="3840479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160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3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549274" y="1453224"/>
            <a:ext cx="3840479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rgbClr val="6DB7D7"/>
              </a:buClr>
              <a:buNone/>
              <a:defRPr sz="2400" b="0">
                <a:solidFill>
                  <a:srgbClr val="6DB7D7"/>
                </a:solidFill>
              </a:defRPr>
            </a:lvl1pPr>
            <a:lvl2pPr marL="457200" indent="0" rtl="0">
              <a:spcBef>
                <a:spcPts val="0"/>
              </a:spcBef>
              <a:buNone/>
              <a:defRPr sz="2000" b="1"/>
            </a:lvl2pPr>
            <a:lvl3pPr marL="914400" indent="0" rtl="0">
              <a:spcBef>
                <a:spcPts val="0"/>
              </a:spcBef>
              <a:buNone/>
              <a:defRPr sz="1800" b="1"/>
            </a:lvl3pPr>
            <a:lvl4pPr marL="1371600" indent="0" rtl="0">
              <a:spcBef>
                <a:spcPts val="0"/>
              </a:spcBef>
              <a:buNone/>
              <a:defRPr sz="1600" b="1"/>
            </a:lvl4pPr>
            <a:lvl5pPr marL="1828800" indent="0" rtl="0">
              <a:spcBef>
                <a:spcPts val="0"/>
              </a:spcBef>
              <a:buNone/>
              <a:defRPr sz="1600" b="1"/>
            </a:lvl5pPr>
            <a:lvl6pPr marL="2286000" indent="0" rtl="0">
              <a:spcBef>
                <a:spcPts val="0"/>
              </a:spcBef>
              <a:buNone/>
              <a:defRPr sz="1600" b="1"/>
            </a:lvl6pPr>
            <a:lvl7pPr marL="2743200" indent="0" rtl="0">
              <a:spcBef>
                <a:spcPts val="0"/>
              </a:spcBef>
              <a:buNone/>
              <a:defRPr sz="1600" b="1"/>
            </a:lvl7pPr>
            <a:lvl8pPr marL="3200400" indent="0" rtl="0">
              <a:spcBef>
                <a:spcPts val="0"/>
              </a:spcBef>
              <a:buNone/>
              <a:defRPr sz="1600" b="1"/>
            </a:lvl8pPr>
            <a:lvl9pPr marL="3657600" indent="0" rtl="0">
              <a:spcBef>
                <a:spcPts val="0"/>
              </a:spcBef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549274" y="2347415"/>
            <a:ext cx="3840479" cy="3596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160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751069" y="1453224"/>
            <a:ext cx="3840479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rgbClr val="6DB7D7"/>
              </a:buClr>
              <a:buNone/>
              <a:defRPr sz="2400" b="0">
                <a:solidFill>
                  <a:srgbClr val="6DB7D7"/>
                </a:solidFill>
              </a:defRPr>
            </a:lvl1pPr>
            <a:lvl2pPr marL="457200" indent="0" rtl="0">
              <a:spcBef>
                <a:spcPts val="0"/>
              </a:spcBef>
              <a:buNone/>
              <a:defRPr sz="2000" b="1"/>
            </a:lvl2pPr>
            <a:lvl3pPr marL="914400" indent="0" rtl="0">
              <a:spcBef>
                <a:spcPts val="0"/>
              </a:spcBef>
              <a:buNone/>
              <a:defRPr sz="1800" b="1"/>
            </a:lvl3pPr>
            <a:lvl4pPr marL="1371600" indent="0" rtl="0">
              <a:spcBef>
                <a:spcPts val="0"/>
              </a:spcBef>
              <a:buNone/>
              <a:defRPr sz="1600" b="1"/>
            </a:lvl4pPr>
            <a:lvl5pPr marL="1828800" indent="0" rtl="0">
              <a:spcBef>
                <a:spcPts val="0"/>
              </a:spcBef>
              <a:buNone/>
              <a:defRPr sz="1600" b="1"/>
            </a:lvl5pPr>
            <a:lvl6pPr marL="2286000" indent="0" rtl="0">
              <a:spcBef>
                <a:spcPts val="0"/>
              </a:spcBef>
              <a:buNone/>
              <a:defRPr sz="1600" b="1"/>
            </a:lvl6pPr>
            <a:lvl7pPr marL="2743200" indent="0" rtl="0">
              <a:spcBef>
                <a:spcPts val="0"/>
              </a:spcBef>
              <a:buNone/>
              <a:defRPr sz="1600" b="1"/>
            </a:lvl7pPr>
            <a:lvl8pPr marL="3200400" indent="0" rtl="0">
              <a:spcBef>
                <a:spcPts val="0"/>
              </a:spcBef>
              <a:buNone/>
              <a:defRPr sz="1600" b="1"/>
            </a:lvl8pPr>
            <a:lvl9pPr marL="3657600" indent="0" rtl="0">
              <a:spcBef>
                <a:spcPts val="0"/>
              </a:spcBef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751069" y="2347415"/>
            <a:ext cx="3840479" cy="3596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160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3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accent1"/>
              </a:buClr>
              <a:buNone/>
              <a:defRPr sz="460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3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3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533399" y="611872"/>
            <a:ext cx="384047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3600" b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742823" y="368300"/>
            <a:ext cx="3840479" cy="55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200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533399" y="1787856"/>
            <a:ext cx="3840479" cy="3720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600"/>
              </a:spcBef>
              <a:buNone/>
              <a:defRPr sz="1800"/>
            </a:lvl1pPr>
            <a:lvl2pPr marL="457200" indent="0" rtl="0">
              <a:spcBef>
                <a:spcPts val="0"/>
              </a:spcBef>
              <a:buNone/>
              <a:defRPr sz="1200"/>
            </a:lvl2pPr>
            <a:lvl3pPr marL="914400" indent="0" rtl="0">
              <a:spcBef>
                <a:spcPts val="0"/>
              </a:spcBef>
              <a:buNone/>
              <a:defRPr sz="1000"/>
            </a:lvl3pPr>
            <a:lvl4pPr marL="1371600" indent="0" rtl="0">
              <a:spcBef>
                <a:spcPts val="0"/>
              </a:spcBef>
              <a:buNone/>
              <a:defRPr sz="900"/>
            </a:lvl4pPr>
            <a:lvl5pPr marL="1828800" indent="0" rtl="0">
              <a:spcBef>
                <a:spcPts val="0"/>
              </a:spcBef>
              <a:buNone/>
              <a:defRPr sz="900"/>
            </a:lvl5pPr>
            <a:lvl6pPr marL="2286000" indent="0" rtl="0">
              <a:spcBef>
                <a:spcPts val="0"/>
              </a:spcBef>
              <a:buNone/>
              <a:defRPr sz="900"/>
            </a:lvl6pPr>
            <a:lvl7pPr marL="2743200" indent="0" rtl="0">
              <a:spcBef>
                <a:spcPts val="0"/>
              </a:spcBef>
              <a:buNone/>
              <a:defRPr sz="900"/>
            </a:lvl7pPr>
            <a:lvl8pPr marL="3200400" indent="0" rtl="0">
              <a:spcBef>
                <a:spcPts val="0"/>
              </a:spcBef>
              <a:buNone/>
              <a:defRPr sz="900"/>
            </a:lvl8pPr>
            <a:lvl9pPr marL="3657600" indent="0" rtl="0">
              <a:spcBef>
                <a:spcPts val="0"/>
              </a:spcBef>
              <a:buNone/>
              <a:defRPr sz="9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3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46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indent="-181610" algn="l" rtl="0">
              <a:spcBef>
                <a:spcPts val="2000"/>
              </a:spcBef>
              <a:buClr>
                <a:srgbClr val="6DB7D7"/>
              </a:buClr>
              <a:buFont typeface="Noto Symbol"/>
              <a:buChar char="●"/>
              <a:defRPr sz="24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indent="-189230" algn="l" rtl="0">
              <a:spcBef>
                <a:spcPts val="600"/>
              </a:spcBef>
              <a:buClr>
                <a:srgbClr val="205C77"/>
              </a:buClr>
              <a:buFont typeface="Noto Symbol"/>
              <a:buChar char="●"/>
              <a:defRPr sz="22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8375" marR="0" indent="-142875" algn="l" rtl="0">
              <a:spcBef>
                <a:spcPts val="600"/>
              </a:spcBef>
              <a:buClr>
                <a:srgbClr val="6DB7D7"/>
              </a:buClr>
              <a:buFont typeface="Noto Symbol"/>
              <a:buChar char="●"/>
              <a:defRPr sz="20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3650" marR="0" indent="-172719" algn="l" rtl="0">
              <a:spcBef>
                <a:spcPts val="600"/>
              </a:spcBef>
              <a:buClr>
                <a:srgbClr val="205C77"/>
              </a:buClr>
              <a:buFont typeface="Noto Symbol"/>
              <a:buChar char="●"/>
              <a:defRPr sz="18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6225" marR="0" indent="-163194" algn="l" rtl="0">
              <a:spcBef>
                <a:spcPts val="600"/>
              </a:spcBef>
              <a:buClr>
                <a:srgbClr val="6DB7D7"/>
              </a:buClr>
              <a:buFont typeface="Noto Symbol"/>
              <a:buChar char="●"/>
              <a:defRPr sz="18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28800" marR="0" indent="-166370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●"/>
              <a:defRPr sz="18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17725" marR="0" indent="-163195" algn="l" rtl="0">
              <a:spcBef>
                <a:spcPts val="360"/>
              </a:spcBef>
              <a:buClr>
                <a:srgbClr val="6DB7D7"/>
              </a:buClr>
              <a:buFont typeface="Noto Symbol"/>
              <a:buChar char="●"/>
              <a:defRPr sz="18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398713" marR="0" indent="-164783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●"/>
              <a:defRPr sz="18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89225" marR="0" indent="-163195" algn="l" rtl="0">
              <a:spcBef>
                <a:spcPts val="360"/>
              </a:spcBef>
              <a:buClr>
                <a:srgbClr val="6DB7D7"/>
              </a:buClr>
              <a:buFont typeface="Noto Symbol"/>
              <a:buChar char="●"/>
              <a:defRPr sz="18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-IT" sz="3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pc-uk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egistration@hcpc-uk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549275" y="507414"/>
            <a:ext cx="8042276" cy="7996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sz="46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Il TSRM nel Regno Unito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549275" y="2116930"/>
            <a:ext cx="8042276" cy="22102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lang="it-IT" sz="36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Come convalidare il titolo di studio nel Regno Unito, iscrizione all’HCPC “</a:t>
            </a:r>
            <a:r>
              <a:rPr lang="it-IT" sz="3600" b="0" i="0" u="none" strike="noStrike" cap="none" baseline="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Temporary</a:t>
            </a:r>
            <a:r>
              <a:rPr lang="it-IT" sz="36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” e “</a:t>
            </a:r>
            <a:r>
              <a:rPr lang="it-IT" sz="3600" b="0" i="0" u="none" strike="noStrike" cap="none" baseline="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Permanent</a:t>
            </a:r>
            <a:r>
              <a:rPr lang="it-IT" sz="36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762001" y="4945455"/>
            <a:ext cx="783546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TSRM Dott. Emiliano Chiorboli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Mobile MRI Senior </a:t>
            </a:r>
            <a:r>
              <a:rPr lang="it-IT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Radiographer &amp; Abroad Recruitment</a:t>
            </a:r>
            <a:endParaRPr lang="it-IT"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InHealthGroup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sz="46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Domande Ricorrenti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Saranno necessarie 4 settimane per l’elaborazione dei documenti, al termine delle quali si viene iscritti nel “Temporary Register”; visibile sul sito della HCPC (www.hcpc-uk.org/apply/temporary)</a:t>
            </a: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Pag 4 di 6: Collegio di </a:t>
            </a:r>
            <a:r>
              <a:rPr lang="it-IT" dirty="0"/>
              <a:t>a</a:t>
            </a:r>
            <a:r>
              <a:rPr lang="it-IT" dirty="0" smtClean="0"/>
              <a:t>ppartenenza</a:t>
            </a:r>
            <a:r>
              <a:rPr lang="it-IT" sz="2400" b="0" i="0" u="none" strike="noStrike" cap="none" baseline="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ed indirizzo</a:t>
            </a: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Pag 5 di 6: Albo Nazionale dei TSRM con indirizzo</a:t>
            </a:r>
          </a:p>
          <a:p>
            <a:pPr marL="0" marR="0" lvl="0" indent="0" algn="l" rtl="0">
              <a:spcBef>
                <a:spcPts val="200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del Collegio TSRM di </a:t>
            </a:r>
            <a:r>
              <a:rPr lang="it-IT" dirty="0" smtClean="0"/>
              <a:t>appartenenza</a:t>
            </a:r>
            <a:endParaRPr lang="it-IT" sz="24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Pag 6 di 6: da non compilare</a:t>
            </a:r>
          </a:p>
          <a:p>
            <a:pPr marL="0" marR="0" lvl="0" indent="0" algn="l" rtl="0">
              <a:spcBef>
                <a:spcPts val="2000"/>
              </a:spcBef>
              <a:buClr>
                <a:srgbClr val="6DB7D7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ctrTitle"/>
          </p:nvPr>
        </p:nvSpPr>
        <p:spPr>
          <a:xfrm>
            <a:off x="10367" y="3244589"/>
            <a:ext cx="9144000" cy="17248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it-IT" sz="6000" dirty="0"/>
              <a:t>Full International </a:t>
            </a:r>
            <a:r>
              <a:rPr lang="it-IT" sz="6000" dirty="0" smtClean="0"/>
              <a:t/>
            </a:r>
            <a:br>
              <a:rPr lang="it-IT" sz="6000" dirty="0" smtClean="0"/>
            </a:br>
            <a:r>
              <a:rPr lang="it-IT" sz="6000" dirty="0" smtClean="0"/>
              <a:t>o Permanent</a:t>
            </a:r>
            <a:br>
              <a:rPr lang="it-IT" sz="6000" dirty="0" smtClean="0"/>
            </a:br>
            <a:endParaRPr lang="it-IT" sz="6000" b="0" i="0" u="none" strike="noStrike" cap="none" baseline="0" dirty="0">
              <a:solidFill>
                <a:schemeClr val="accent1"/>
              </a:solidFill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ubTitle" idx="1"/>
          </p:nvPr>
        </p:nvSpPr>
        <p:spPr>
          <a:xfrm>
            <a:off x="1322920" y="165422"/>
            <a:ext cx="6498159" cy="916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lang="it-IT"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 convalidare il titolo di studio negli U.K.</a:t>
            </a:r>
          </a:p>
          <a:p>
            <a:pPr marL="0" marR="0" lvl="0" indent="0" algn="ctr" rtl="0">
              <a:spcBef>
                <a:spcPts val="30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lang="it-IT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“Temporary” e “Permanent”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1307090" y="4483432"/>
            <a:ext cx="650456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it-IT"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sz="40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International Application</a:t>
            </a:r>
            <a:br>
              <a:rPr lang="it-IT" sz="40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40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it-IT" sz="4000" b="0" i="0" u="none" strike="noStrike" cap="none" baseline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Registration</a:t>
            </a:r>
            <a:endParaRPr lang="it-IT" sz="4000" b="0" i="0" u="none" strike="noStrike" cap="none" baseline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44532"/>
            <a:ext cx="3724282" cy="541346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3724282" y="1444532"/>
            <a:ext cx="5301182" cy="62478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 Form di 24 </a:t>
            </a:r>
            <a:r>
              <a:rPr lang="it-IT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</a:t>
            </a:r>
            <a:r>
              <a:rPr lang="it-IT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Contatti HCPC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Dati Personali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Fatevi una fotocopia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549275" y="25400"/>
            <a:ext cx="8042276" cy="105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sz="46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 Check List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5562599" y="1430867"/>
            <a:ext cx="3251199" cy="452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it-IT" sz="22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 </a:t>
            </a:r>
            <a:r>
              <a:rPr lang="it-IT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</a:t>
            </a:r>
            <a:r>
              <a:rPr lang="it-IT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Completa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it-IT" sz="2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Pagamento del Security </a:t>
            </a:r>
            <a:r>
              <a:rPr lang="it-IT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it-IT" sz="2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Fotocopia di Documento che  provi la cittadinanza nella EEA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it-IT" sz="2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460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332"/>
            <a:ext cx="4006896" cy="567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549275" y="127000"/>
            <a:ext cx="8042276" cy="9492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sz="46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 Check List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5562600" y="1342650"/>
            <a:ext cx="3251199" cy="48320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Cambio di Nome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Copia Certificata della Pergamena o del Certificato di Laurea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Iscrizione all’Albo dei TSRM presso il Collegio di Appartenenza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Referenze Professionali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Diploma Supplement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 Form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333"/>
            <a:ext cx="4078287" cy="566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549275" y="127000"/>
            <a:ext cx="8042276" cy="9492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sz="46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 Check List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5562599" y="1467785"/>
            <a:ext cx="3251199" cy="550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9090"/>
              <a:buFont typeface="Arial"/>
              <a:buChar char="•"/>
            </a:pPr>
            <a:r>
              <a:rPr lang="it-IT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Controllare di </a:t>
            </a:r>
            <a:r>
              <a:rPr lang="it-IT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r>
              <a:rPr lang="it-IT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aver: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it-IT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Inserito la Domanda in una cartella di plastica o qualunque altro involucro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it-IT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 allegato originali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it-IT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 allegato alcun documento di cui si potrebbe avere necessità in </a:t>
            </a:r>
            <a:r>
              <a:rPr lang="it-IT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futuro</a:t>
            </a:r>
            <a:endParaRPr lang="it-IT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5333"/>
            <a:ext cx="4080933" cy="574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549275" y="127000"/>
            <a:ext cx="8042276" cy="9492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dirty="0" smtClean="0"/>
              <a:t>Sections</a:t>
            </a:r>
            <a:endParaRPr lang="it-IT" sz="4600" b="0" i="0" u="none" strike="noStrike" cap="none" baseline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44402"/>
            <a:ext cx="91117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Section 1: Registration details  </a:t>
            </a:r>
            <a:r>
              <a:rPr lang="en-GB" dirty="0" err="1" smtClean="0"/>
              <a:t>dovete</a:t>
            </a:r>
            <a:r>
              <a:rPr lang="en-GB" dirty="0" smtClean="0"/>
              <a:t> </a:t>
            </a:r>
            <a:r>
              <a:rPr lang="en-GB" dirty="0" err="1" smtClean="0"/>
              <a:t>segnare</a:t>
            </a:r>
            <a:r>
              <a:rPr lang="en-GB" dirty="0" smtClean="0"/>
              <a:t>  la  Radiographer e </a:t>
            </a:r>
            <a:r>
              <a:rPr lang="en-GB" dirty="0" err="1" smtClean="0"/>
              <a:t>spuntare</a:t>
            </a:r>
            <a:r>
              <a:rPr lang="en-GB" dirty="0" smtClean="0"/>
              <a:t> </a:t>
            </a:r>
            <a:r>
              <a:rPr lang="en-GB" i="1" dirty="0" smtClean="0"/>
              <a:t>Diagnostic</a:t>
            </a:r>
            <a:r>
              <a:rPr lang="en-GB" dirty="0" smtClean="0"/>
              <a:t> o </a:t>
            </a:r>
            <a:r>
              <a:rPr lang="en-GB" i="1" dirty="0" smtClean="0"/>
              <a:t>Therapeutic</a:t>
            </a:r>
          </a:p>
          <a:p>
            <a:pPr marL="285750" indent="-285750">
              <a:buFont typeface="Arial" pitchFamily="34" charset="0"/>
              <a:buChar char="•"/>
            </a:pPr>
            <a:endParaRPr lang="en-GB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/>
              <a:t>Section </a:t>
            </a:r>
            <a:r>
              <a:rPr lang="en-GB" sz="1600" b="1" dirty="0" smtClean="0"/>
              <a:t>2: Contact details </a:t>
            </a:r>
            <a:r>
              <a:rPr lang="en-GB" dirty="0" err="1" smtClean="0"/>
              <a:t>sono</a:t>
            </a:r>
            <a:r>
              <a:rPr lang="en-GB" dirty="0" smtClean="0"/>
              <a:t> a </a:t>
            </a:r>
            <a:r>
              <a:rPr lang="en-GB" dirty="0" err="1" smtClean="0"/>
              <a:t>chiedere</a:t>
            </a:r>
            <a:r>
              <a:rPr lang="en-GB" dirty="0" smtClean="0"/>
              <a:t> i </a:t>
            </a:r>
            <a:r>
              <a:rPr lang="en-GB" dirty="0" err="1" smtClean="0"/>
              <a:t>dettagli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i </a:t>
            </a:r>
            <a:r>
              <a:rPr lang="en-GB" dirty="0" err="1" smtClean="0"/>
              <a:t>contatti</a:t>
            </a:r>
            <a:r>
              <a:rPr lang="en-GB" dirty="0" smtClean="0"/>
              <a:t> del </a:t>
            </a:r>
            <a:r>
              <a:rPr lang="en-GB" dirty="0" err="1" smtClean="0"/>
              <a:t>candidato</a:t>
            </a:r>
            <a:r>
              <a:rPr lang="en-GB" dirty="0" smtClean="0"/>
              <a:t>/a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Section 3: Regulatory body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Section 4: Professional body membership</a:t>
            </a:r>
            <a:endParaRPr lang="en-GB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2278"/>
            <a:ext cx="2804561" cy="385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38" y="3002281"/>
            <a:ext cx="2788241" cy="3855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0" y="3002280"/>
            <a:ext cx="2909110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597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549275" y="127000"/>
            <a:ext cx="8042276" cy="9492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dirty="0" smtClean="0"/>
              <a:t>Sections</a:t>
            </a:r>
            <a:endParaRPr lang="it-IT" sz="4600" b="0" i="0" u="none" strike="noStrike" cap="none" baseline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94175"/>
            <a:ext cx="906049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Section 5: </a:t>
            </a:r>
            <a:r>
              <a:rPr lang="en-GB" sz="1600" b="1" dirty="0" err="1" smtClean="0"/>
              <a:t>Caracter</a:t>
            </a:r>
            <a:r>
              <a:rPr lang="en-GB" sz="1600" b="1" dirty="0" smtClean="0"/>
              <a:t> &amp; </a:t>
            </a:r>
            <a:r>
              <a:rPr lang="en-GB" sz="1600" b="1" dirty="0" err="1" smtClean="0"/>
              <a:t>Helath</a:t>
            </a:r>
            <a:r>
              <a:rPr lang="en-GB" sz="1600" b="1" dirty="0" smtClean="0"/>
              <a:t> self..: </a:t>
            </a:r>
            <a:r>
              <a:rPr lang="en-GB" dirty="0" err="1"/>
              <a:t>D</a:t>
            </a:r>
            <a:r>
              <a:rPr lang="en-GB" dirty="0" err="1" smtClean="0"/>
              <a:t>ichiarazione</a:t>
            </a:r>
            <a:r>
              <a:rPr lang="en-GB" dirty="0" smtClean="0"/>
              <a:t> di non aver </a:t>
            </a:r>
            <a:r>
              <a:rPr lang="en-GB" dirty="0" err="1" smtClean="0"/>
              <a:t>avuto</a:t>
            </a:r>
            <a:r>
              <a:rPr lang="en-GB" dirty="0" smtClean="0"/>
              <a:t> </a:t>
            </a:r>
            <a:r>
              <a:rPr lang="en-GB" dirty="0" err="1" smtClean="0"/>
              <a:t>problemi</a:t>
            </a:r>
            <a:r>
              <a:rPr lang="en-GB" dirty="0" smtClean="0"/>
              <a:t> di </a:t>
            </a:r>
            <a:r>
              <a:rPr lang="en-GB" dirty="0" err="1" smtClean="0"/>
              <a:t>vario</a:t>
            </a:r>
            <a:r>
              <a:rPr lang="en-GB" dirty="0" smtClean="0"/>
              <a:t> </a:t>
            </a:r>
            <a:r>
              <a:rPr lang="en-GB" dirty="0" err="1" smtClean="0"/>
              <a:t>tipo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passato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/>
              <a:t>Section 6</a:t>
            </a:r>
            <a:r>
              <a:rPr lang="en-GB" sz="1600" b="1" dirty="0" smtClean="0"/>
              <a:t>: Education and Training: </a:t>
            </a:r>
            <a:r>
              <a:rPr lang="en-GB" dirty="0" err="1" smtClean="0"/>
              <a:t>Dati</a:t>
            </a:r>
            <a:r>
              <a:rPr lang="en-GB" dirty="0" smtClean="0"/>
              <a:t> </a:t>
            </a:r>
            <a:r>
              <a:rPr lang="en-GB" dirty="0" err="1" smtClean="0"/>
              <a:t>relativi</a:t>
            </a:r>
            <a:r>
              <a:rPr lang="en-GB" dirty="0" smtClean="0"/>
              <a:t> al </a:t>
            </a:r>
            <a:r>
              <a:rPr lang="en-GB" dirty="0" err="1" smtClean="0"/>
              <a:t>titolo</a:t>
            </a:r>
            <a:r>
              <a:rPr lang="en-GB" dirty="0" smtClean="0"/>
              <a:t> di </a:t>
            </a:r>
            <a:r>
              <a:rPr lang="en-GB" dirty="0" err="1" smtClean="0"/>
              <a:t>sutdio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Universita</a:t>
            </a:r>
            <a:r>
              <a:rPr lang="en-GB" dirty="0" smtClean="0"/>
              <a:t>’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Section 7: Language </a:t>
            </a:r>
            <a:r>
              <a:rPr lang="en-GB" sz="1600" b="1" dirty="0" err="1" smtClean="0"/>
              <a:t>profeciency</a:t>
            </a:r>
            <a:r>
              <a:rPr lang="en-GB" sz="1600" b="1" dirty="0" smtClean="0"/>
              <a:t> </a:t>
            </a:r>
            <a:r>
              <a:rPr lang="en-GB" dirty="0" err="1"/>
              <a:t>S</a:t>
            </a:r>
            <a:r>
              <a:rPr lang="en-GB" dirty="0" err="1" smtClean="0"/>
              <a:t>egnare</a:t>
            </a:r>
            <a:r>
              <a:rPr lang="en-GB" dirty="0" smtClean="0"/>
              <a:t> NO  e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punto</a:t>
            </a:r>
            <a:r>
              <a:rPr lang="en-GB" dirty="0" smtClean="0"/>
              <a:t> 2 </a:t>
            </a:r>
            <a:r>
              <a:rPr lang="en-GB" dirty="0" err="1" smtClean="0"/>
              <a:t>scrivere</a:t>
            </a:r>
            <a:r>
              <a:rPr lang="en-GB" dirty="0" smtClean="0"/>
              <a:t> ITALY</a:t>
            </a:r>
            <a:endParaRPr lang="en-GB" sz="1600" b="1" dirty="0" smtClean="0"/>
          </a:p>
          <a:p>
            <a:endParaRPr lang="en-GB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2280"/>
            <a:ext cx="2819399" cy="3855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3002280"/>
            <a:ext cx="2804160" cy="3855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05" y="3002280"/>
            <a:ext cx="2804562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073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549275" y="127000"/>
            <a:ext cx="8042276" cy="9492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dirty="0" smtClean="0"/>
              <a:t>Sections</a:t>
            </a:r>
            <a:endParaRPr lang="it-IT" sz="4600" b="0" i="0" u="none" strike="noStrike" cap="none" baseline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22120"/>
            <a:ext cx="834876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Section 8: </a:t>
            </a:r>
            <a:r>
              <a:rPr lang="en-GB" sz="1600" b="1" dirty="0" err="1" smtClean="0"/>
              <a:t>Carrer</a:t>
            </a:r>
            <a:r>
              <a:rPr lang="en-GB" sz="1600" b="1" dirty="0" smtClean="0"/>
              <a:t> history </a:t>
            </a:r>
            <a:r>
              <a:rPr lang="en-GB" dirty="0" err="1" smtClean="0"/>
              <a:t>Sezione</a:t>
            </a:r>
            <a:r>
              <a:rPr lang="en-GB" dirty="0" smtClean="0"/>
              <a:t> </a:t>
            </a:r>
            <a:r>
              <a:rPr lang="en-GB" dirty="0" err="1" smtClean="0"/>
              <a:t>dicata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carriera</a:t>
            </a:r>
            <a:r>
              <a:rPr lang="en-GB" dirty="0" smtClean="0"/>
              <a:t> </a:t>
            </a:r>
            <a:r>
              <a:rPr lang="en-GB" dirty="0" err="1" smtClean="0"/>
              <a:t>professionale</a:t>
            </a:r>
            <a:r>
              <a:rPr lang="en-GB" dirty="0" smtClean="0"/>
              <a:t> </a:t>
            </a:r>
            <a:r>
              <a:rPr lang="en-GB" dirty="0" err="1" smtClean="0"/>
              <a:t>nome</a:t>
            </a:r>
            <a:r>
              <a:rPr lang="en-GB" dirty="0" smtClean="0"/>
              <a:t> del </a:t>
            </a:r>
            <a:r>
              <a:rPr lang="en-GB" dirty="0" err="1" smtClean="0"/>
              <a:t>Datore</a:t>
            </a:r>
            <a:r>
              <a:rPr lang="en-GB" dirty="0" smtClean="0"/>
              <a:t> di </a:t>
            </a:r>
            <a:r>
              <a:rPr lang="en-GB" dirty="0" err="1" smtClean="0"/>
              <a:t>lavoro</a:t>
            </a:r>
            <a:r>
              <a:rPr lang="en-GB" dirty="0" smtClean="0"/>
              <a:t>,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contatti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uno</a:t>
            </a:r>
            <a:r>
              <a:rPr lang="en-GB" dirty="0" smtClean="0"/>
              <a:t> </a:t>
            </a:r>
            <a:r>
              <a:rPr lang="en-GB" dirty="0" err="1" smtClean="0"/>
              <a:t>spazio</a:t>
            </a:r>
            <a:r>
              <a:rPr lang="en-GB" dirty="0" smtClean="0"/>
              <a:t> per </a:t>
            </a:r>
            <a:r>
              <a:rPr lang="en-GB" dirty="0" err="1" smtClean="0"/>
              <a:t>descrizione</a:t>
            </a:r>
            <a:r>
              <a:rPr lang="en-GB" dirty="0" smtClean="0"/>
              <a:t> le </a:t>
            </a:r>
            <a:r>
              <a:rPr lang="en-GB" dirty="0" err="1" smtClean="0"/>
              <a:t>mansioni</a:t>
            </a:r>
            <a:r>
              <a:rPr lang="en-GB" dirty="0" smtClean="0"/>
              <a:t> </a:t>
            </a:r>
            <a:r>
              <a:rPr lang="en-GB" dirty="0" err="1" smtClean="0"/>
              <a:t>svolte</a:t>
            </a:r>
            <a:r>
              <a:rPr lang="en-GB" dirty="0" smtClean="0"/>
              <a:t>.</a:t>
            </a:r>
            <a:endParaRPr lang="en-GB" i="1" dirty="0" smtClean="0"/>
          </a:p>
          <a:p>
            <a:endParaRPr lang="en-GB" sz="1600" b="1" dirty="0" smtClean="0"/>
          </a:p>
          <a:p>
            <a:endParaRPr lang="en-GB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1" y="3169920"/>
            <a:ext cx="2697479" cy="3185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0" y="3169920"/>
            <a:ext cx="2839353" cy="30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047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549275" y="111760"/>
            <a:ext cx="8042276" cy="9492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dirty="0" smtClean="0"/>
              <a:t>Sections</a:t>
            </a:r>
            <a:endParaRPr lang="it-IT" sz="4600" b="0" i="0" u="none" strike="noStrike" cap="none" baseline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22120"/>
            <a:ext cx="8853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Section 9: Professional reference </a:t>
            </a:r>
            <a:r>
              <a:rPr lang="en-GB" dirty="0" err="1" smtClean="0"/>
              <a:t>una</a:t>
            </a:r>
            <a:r>
              <a:rPr lang="en-GB" dirty="0" smtClean="0"/>
              <a:t> o </a:t>
            </a:r>
            <a:r>
              <a:rPr lang="en-GB" dirty="0" err="1" smtClean="0"/>
              <a:t>piu</a:t>
            </a:r>
            <a:r>
              <a:rPr lang="en-GB" dirty="0" smtClean="0"/>
              <a:t>’ </a:t>
            </a:r>
            <a:r>
              <a:rPr lang="en-GB" dirty="0" err="1" smtClean="0"/>
              <a:t>referenze</a:t>
            </a:r>
            <a:r>
              <a:rPr lang="en-GB" dirty="0" smtClean="0"/>
              <a:t> </a:t>
            </a:r>
            <a:r>
              <a:rPr lang="en-GB" dirty="0" err="1" smtClean="0"/>
              <a:t>professionali</a:t>
            </a:r>
            <a:r>
              <a:rPr lang="en-GB" dirty="0" smtClean="0"/>
              <a:t> </a:t>
            </a:r>
            <a:r>
              <a:rPr lang="en-GB" dirty="0" err="1" smtClean="0"/>
              <a:t>scritte</a:t>
            </a:r>
            <a:r>
              <a:rPr lang="en-GB" dirty="0" smtClean="0"/>
              <a:t> da </a:t>
            </a:r>
            <a:r>
              <a:rPr lang="en-GB" dirty="0" err="1" smtClean="0"/>
              <a:t>personale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abbia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supervisionato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candidato</a:t>
            </a:r>
            <a:r>
              <a:rPr lang="en-GB" dirty="0" smtClean="0"/>
              <a:t> (Medico, </a:t>
            </a:r>
            <a:r>
              <a:rPr lang="en-GB" dirty="0" err="1" smtClean="0"/>
              <a:t>Capotecnico</a:t>
            </a:r>
            <a:r>
              <a:rPr lang="en-GB" dirty="0" smtClean="0"/>
              <a:t>, Tutor, </a:t>
            </a:r>
            <a:r>
              <a:rPr lang="en-GB" dirty="0" err="1" smtClean="0"/>
              <a:t>Direttore</a:t>
            </a:r>
            <a:r>
              <a:rPr lang="en-GB" dirty="0" smtClean="0"/>
              <a:t>…)</a:t>
            </a:r>
            <a:endParaRPr lang="en-GB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208"/>
            <a:ext cx="2743200" cy="4176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52" y="2727540"/>
            <a:ext cx="2882685" cy="4176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92" y="2681208"/>
            <a:ext cx="2676074" cy="422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866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sz="42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Health &amp; Care Professions Council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549275" y="1946467"/>
            <a:ext cx="8042276" cy="39971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lnSpc>
                <a:spcPct val="90000"/>
              </a:lnSpc>
              <a:spcBef>
                <a:spcPts val="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endParaRPr lang="it-IT" sz="2400" b="0" i="0" u="none" strike="noStrike" cap="none" baseline="0" dirty="0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349250" algn="l" rtl="0">
              <a:lnSpc>
                <a:spcPct val="90000"/>
              </a:lnSpc>
              <a:spcBef>
                <a:spcPts val="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Istituto </a:t>
            </a: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che gestisce le Professioni Sanitarie nel Regno Unito</a:t>
            </a:r>
          </a:p>
          <a:p>
            <a:pPr marL="349250" marR="0" lvl="0" indent="-349250" algn="l" rtl="0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A cui inoltrare domanda per la validazione del titolo di studio </a:t>
            </a:r>
            <a:endParaRPr sz="24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Park House,</a:t>
            </a:r>
            <a:b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184 Kennington Park Road, </a:t>
            </a:r>
            <a:b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London, SE11 4BU,</a:t>
            </a:r>
            <a:b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+44 (0)845 300 6184 - www.hcpc-uk.org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549275" y="127000"/>
            <a:ext cx="8042276" cy="9492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dirty="0" smtClean="0"/>
              <a:t>Sections</a:t>
            </a:r>
            <a:endParaRPr lang="it-IT" sz="4600" b="0" i="0" u="none" strike="noStrike" cap="none" baseline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22120"/>
            <a:ext cx="91903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Section 10: Paying your </a:t>
            </a:r>
            <a:r>
              <a:rPr lang="en-GB" sz="1600" b="1" dirty="0" err="1" smtClean="0"/>
              <a:t>srutiny</a:t>
            </a:r>
            <a:r>
              <a:rPr lang="en-GB" sz="1600" b="1" dirty="0" smtClean="0"/>
              <a:t> fee </a:t>
            </a:r>
            <a:r>
              <a:rPr lang="en-GB" dirty="0" err="1" smtClean="0"/>
              <a:t>pagamento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tassa</a:t>
            </a:r>
            <a:r>
              <a:rPr lang="en-GB" dirty="0" smtClean="0"/>
              <a:t> per la Full International Application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Section 11: </a:t>
            </a:r>
            <a:r>
              <a:rPr lang="en-GB" sz="1600" b="1" dirty="0" err="1" smtClean="0"/>
              <a:t>Declarection</a:t>
            </a:r>
            <a:r>
              <a:rPr lang="en-GB" sz="1600" b="1" dirty="0" smtClean="0"/>
              <a:t> </a:t>
            </a:r>
            <a:r>
              <a:rPr lang="en-GB" dirty="0" smtClean="0"/>
              <a:t>Si </a:t>
            </a:r>
            <a:r>
              <a:rPr lang="en-GB" dirty="0" err="1" smtClean="0"/>
              <a:t>dichiara</a:t>
            </a:r>
            <a:r>
              <a:rPr lang="en-GB" dirty="0" smtClean="0"/>
              <a:t> di aver </a:t>
            </a:r>
            <a:r>
              <a:rPr lang="en-GB" dirty="0" err="1" smtClean="0"/>
              <a:t>compreso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standard di </a:t>
            </a:r>
            <a:r>
              <a:rPr lang="en-GB" dirty="0" err="1" smtClean="0"/>
              <a:t>condotta</a:t>
            </a:r>
            <a:r>
              <a:rPr lang="en-GB" dirty="0" smtClean="0"/>
              <a:t>, performance </a:t>
            </a:r>
            <a:r>
              <a:rPr lang="en-GB" dirty="0" err="1" smtClean="0"/>
              <a:t>etc</a:t>
            </a:r>
            <a:r>
              <a:rPr lang="en-GB" dirty="0" smtClean="0"/>
              <a:t>, </a:t>
            </a:r>
            <a:r>
              <a:rPr lang="en-GB" dirty="0" err="1" smtClean="0"/>
              <a:t>nonche</a:t>
            </a:r>
            <a:r>
              <a:rPr lang="en-GB" dirty="0" smtClean="0"/>
              <a:t>’</a:t>
            </a:r>
          </a:p>
          <a:p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conferma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le </a:t>
            </a:r>
            <a:r>
              <a:rPr lang="en-GB" dirty="0" err="1" smtClean="0"/>
              <a:t>informazioni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i </a:t>
            </a:r>
            <a:r>
              <a:rPr lang="en-GB" dirty="0" err="1" smtClean="0"/>
              <a:t>documenti</a:t>
            </a:r>
            <a:r>
              <a:rPr lang="en-GB" dirty="0" smtClean="0"/>
              <a:t> </a:t>
            </a:r>
            <a:r>
              <a:rPr lang="en-GB" dirty="0" err="1" smtClean="0"/>
              <a:t>prodotti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corretti</a:t>
            </a:r>
            <a:r>
              <a:rPr lang="en-GB" dirty="0"/>
              <a:t>.</a:t>
            </a:r>
            <a:r>
              <a:rPr lang="en-GB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9" y="2882682"/>
            <a:ext cx="3239407" cy="3735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74" y="2882683"/>
            <a:ext cx="3291979" cy="373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735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549275" y="127000"/>
            <a:ext cx="8042276" cy="9492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dirty="0" smtClean="0"/>
              <a:t>Sections</a:t>
            </a:r>
            <a:endParaRPr lang="it-IT" sz="4600" b="0" i="0" u="none" strike="noStrike" cap="none" baseline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05144"/>
            <a:ext cx="92320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Section 12: Character reference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dichiara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conosce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candidato</a:t>
            </a:r>
            <a:r>
              <a:rPr lang="en-GB" dirty="0" smtClean="0"/>
              <a:t> e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puo</a:t>
            </a:r>
            <a:r>
              <a:rPr lang="en-GB" dirty="0" smtClean="0"/>
              <a:t>’  </a:t>
            </a:r>
            <a:r>
              <a:rPr lang="en-GB" dirty="0" err="1" smtClean="0"/>
              <a:t>affermare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tratta</a:t>
            </a:r>
            <a:r>
              <a:rPr lang="en-GB" dirty="0" smtClean="0"/>
              <a:t> di </a:t>
            </a:r>
          </a:p>
          <a:p>
            <a:r>
              <a:rPr lang="en-GB" dirty="0" err="1" smtClean="0"/>
              <a:t>una</a:t>
            </a:r>
            <a:r>
              <a:rPr lang="en-GB" dirty="0" smtClean="0"/>
              <a:t>  persona di </a:t>
            </a:r>
            <a:r>
              <a:rPr lang="en-GB" dirty="0" err="1" smtClean="0"/>
              <a:t>buon</a:t>
            </a:r>
            <a:r>
              <a:rPr lang="en-GB" dirty="0" smtClean="0"/>
              <a:t> </a:t>
            </a:r>
            <a:r>
              <a:rPr lang="en-GB" dirty="0" err="1" smtClean="0"/>
              <a:t>carattere</a:t>
            </a:r>
            <a:r>
              <a:rPr lang="en-GB" dirty="0" smtClean="0"/>
              <a:t>, in </a:t>
            </a:r>
            <a:r>
              <a:rPr lang="en-GB" dirty="0" err="1" smtClean="0"/>
              <a:t>senso</a:t>
            </a:r>
            <a:r>
              <a:rPr lang="en-GB" dirty="0" smtClean="0"/>
              <a:t> </a:t>
            </a:r>
            <a:r>
              <a:rPr lang="en-GB" dirty="0" err="1" smtClean="0"/>
              <a:t>civico</a:t>
            </a:r>
            <a:r>
              <a:rPr lang="en-GB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Section 13: Background check consent form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accetta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fatto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vengano</a:t>
            </a:r>
            <a:r>
              <a:rPr lang="en-GB" dirty="0" smtClean="0"/>
              <a:t> </a:t>
            </a:r>
            <a:r>
              <a:rPr lang="en-GB" dirty="0" err="1" smtClean="0"/>
              <a:t>fatti</a:t>
            </a:r>
            <a:r>
              <a:rPr lang="en-GB" dirty="0" smtClean="0"/>
              <a:t> </a:t>
            </a:r>
            <a:r>
              <a:rPr lang="en-GB" dirty="0" err="1" smtClean="0"/>
              <a:t>controlli</a:t>
            </a:r>
            <a:r>
              <a:rPr lang="en-GB" dirty="0" smtClean="0"/>
              <a:t> </a:t>
            </a:r>
            <a:r>
              <a:rPr lang="en-GB" dirty="0" err="1" smtClean="0"/>
              <a:t>sulle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informazioni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I </a:t>
            </a:r>
            <a:r>
              <a:rPr lang="en-GB" dirty="0" err="1" smtClean="0"/>
              <a:t>documenti</a:t>
            </a:r>
            <a:r>
              <a:rPr lang="en-GB" dirty="0" smtClean="0"/>
              <a:t> </a:t>
            </a:r>
            <a:r>
              <a:rPr lang="en-GB" dirty="0" err="1" smtClean="0"/>
              <a:t>prodotti</a:t>
            </a:r>
            <a:r>
              <a:rPr lang="en-GB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7540"/>
            <a:ext cx="3038101" cy="4176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06" y="2773872"/>
            <a:ext cx="3004401" cy="4130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0" y="2773872"/>
            <a:ext cx="2970700" cy="408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027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53545" y="556377"/>
            <a:ext cx="8042276" cy="9492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dirty="0" smtClean="0"/>
              <a:t>Guidance for International</a:t>
            </a:r>
            <a:br>
              <a:rPr lang="it-IT" dirty="0" smtClean="0"/>
            </a:br>
            <a:r>
              <a:rPr lang="it-IT" dirty="0" smtClean="0"/>
              <a:t>Applicants</a:t>
            </a:r>
            <a:endParaRPr lang="it-IT" sz="4600" b="0" i="0" u="none" strike="noStrike" cap="none" baseline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5029200" y="1644203"/>
            <a:ext cx="3784599" cy="49851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9090"/>
              <a:buFont typeface="Arial"/>
              <a:buChar char="•"/>
            </a:pPr>
            <a:r>
              <a:rPr lang="it-IT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Questa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guida ha l’intenzione di aiutare il candidato nella compilazione dell’application form.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9090"/>
              <a:buFont typeface="Arial"/>
              <a:buChar char="•"/>
            </a:pPr>
            <a:r>
              <a:rPr lang="it-IT" sz="2200" baseline="0" dirty="0" smtClean="0">
                <a:solidFill>
                  <a:schemeClr val="dk1"/>
                </a:solidFill>
              </a:rPr>
              <a:t>All’interno trovate</a:t>
            </a:r>
            <a:r>
              <a:rPr lang="it-IT" sz="2200" dirty="0" smtClean="0">
                <a:solidFill>
                  <a:schemeClr val="dk1"/>
                </a:solidFill>
              </a:rPr>
              <a:t> tutte le informazioni necessarie, leggetela con attenzione e nel caso abbiate ancora dei dubbi si consiglia di contattare la HCPC:</a:t>
            </a: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9090"/>
            </a:pPr>
            <a:endParaRPr lang="it-IT" sz="2200" dirty="0" smtClean="0">
              <a:solidFill>
                <a:schemeClr val="dk1"/>
              </a:solidFill>
            </a:endParaRPr>
          </a:p>
          <a:p>
            <a:pPr marR="0" lvl="0" algn="ctr" rtl="0">
              <a:spcBef>
                <a:spcPts val="0"/>
              </a:spcBef>
              <a:buClr>
                <a:schemeClr val="dk1"/>
              </a:buClr>
              <a:buSzPct val="109090"/>
            </a:pPr>
            <a:r>
              <a:rPr lang="it-IT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registration@hcpc-uk.org</a:t>
            </a:r>
            <a:endParaRPr lang="it-IT"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1432"/>
            <a:ext cx="3947160" cy="54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214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53545" y="1030992"/>
            <a:ext cx="8042276" cy="9492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sz="4600" b="0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Grazie per l’attenzione</a:t>
            </a:r>
            <a:endParaRPr lang="it-IT" sz="4600" b="0" i="0" u="none" strike="noStrike" cap="none" baseline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2770" y="3546307"/>
            <a:ext cx="71663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Park </a:t>
            </a:r>
            <a:r>
              <a:rPr lang="en-GB" sz="2800" b="1" dirty="0" smtClean="0"/>
              <a:t>House, 184 </a:t>
            </a:r>
            <a:r>
              <a:rPr lang="en-GB" sz="2800" b="1" dirty="0"/>
              <a:t>Kennington Park Road, </a:t>
            </a:r>
            <a:br>
              <a:rPr lang="en-GB" sz="2800" b="1" dirty="0"/>
            </a:br>
            <a:r>
              <a:rPr lang="en-GB" sz="2800" b="1" dirty="0"/>
              <a:t>London, SE11 4BU,</a:t>
            </a:r>
            <a:br>
              <a:rPr lang="en-GB" sz="2800" b="1" dirty="0"/>
            </a:br>
            <a:r>
              <a:rPr lang="en-GB" sz="2800" b="1" dirty="0"/>
              <a:t>+44 (0)845 300 6184 - </a:t>
            </a:r>
            <a:r>
              <a:rPr lang="en-GB" sz="2800" b="1" dirty="0" smtClean="0">
                <a:hlinkClick r:id="rId3"/>
              </a:rPr>
              <a:t>www.hcpc-uk.org</a:t>
            </a:r>
            <a:endParaRPr lang="en-GB" sz="2800" b="1" dirty="0" smtClean="0"/>
          </a:p>
          <a:p>
            <a:pPr algn="ctr"/>
            <a:r>
              <a:rPr lang="en-GB" sz="2800" b="1" dirty="0" smtClean="0">
                <a:hlinkClick r:id="rId4"/>
              </a:rPr>
              <a:t>registration@hcpc-uk.org</a:t>
            </a:r>
            <a:endParaRPr lang="en-GB" sz="2800" b="1" dirty="0" smtClean="0"/>
          </a:p>
          <a:p>
            <a:pPr algn="ctr"/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772702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1335726" y="2074335"/>
            <a:ext cx="6498157" cy="17248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lang="it-IT" sz="72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Temporary Registration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1322920" y="165422"/>
            <a:ext cx="6498159" cy="916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lang="it-IT"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 convalidare il titolo di studio negli U.K.</a:t>
            </a:r>
          </a:p>
          <a:p>
            <a:pPr marL="0" marR="0" lvl="0" indent="0" algn="ctr" rtl="0">
              <a:spcBef>
                <a:spcPts val="30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lang="it-IT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“Temporary” e “Permanent”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5725" y="3977640"/>
            <a:ext cx="67048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>
                <a:solidFill>
                  <a:srgbClr val="595959"/>
                </a:solidFill>
              </a:rPr>
              <a:t>Consiste nell’iscrizione al Temporary Register in qualità di “Visitor” utilizzando il Titolo di studio della propria nazione. </a:t>
            </a:r>
          </a:p>
          <a:p>
            <a:endParaRPr lang="it-IT" sz="2400" dirty="0">
              <a:solidFill>
                <a:srgbClr val="59595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>
                <a:solidFill>
                  <a:srgbClr val="595959"/>
                </a:solidFill>
              </a:rPr>
              <a:t>Permette al TSRM di esercitare negli </a:t>
            </a:r>
            <a:r>
              <a:rPr lang="it-IT" sz="2400" dirty="0" smtClean="0">
                <a:solidFill>
                  <a:srgbClr val="595959"/>
                </a:solidFill>
              </a:rPr>
              <a:t>UK con contratti a tempo determinato</a:t>
            </a:r>
            <a:r>
              <a:rPr lang="it-IT" sz="2400" dirty="0" smtClean="0">
                <a:solidFill>
                  <a:srgbClr val="595959"/>
                </a:solidFill>
              </a:rPr>
              <a:t>.</a:t>
            </a:r>
            <a:endParaRPr lang="it-IT" sz="2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49275" y="-151623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sz="3600" b="0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Cos’è </a:t>
            </a:r>
            <a:r>
              <a:rPr lang="it-IT" sz="36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it-IT" sz="3600" b="0" i="0" u="none" strike="noStrike" cap="none" baseline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Temporary</a:t>
            </a:r>
            <a:r>
              <a:rPr lang="it-IT" sz="36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0" i="0" u="none" strike="noStrike" cap="none" baseline="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Registration</a:t>
            </a:r>
            <a:r>
              <a:rPr lang="it-IT" sz="36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49275" y="1667933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endParaRPr lang="it-IT" sz="2400" b="0" i="0" u="none" strike="noStrike" cap="none" baseline="0" dirty="0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 </a:t>
            </a: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validità un anno e può essere rinnovato</a:t>
            </a:r>
            <a:r>
              <a:rPr lang="it-IT" sz="2400" b="0" i="0" u="none" strike="noStrike" cap="none" baseline="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2000"/>
              </a:spcBef>
              <a:buClr>
                <a:srgbClr val="6DB7D7"/>
              </a:buClr>
              <a:buSzPct val="110000"/>
              <a:buNone/>
            </a:pPr>
            <a:endParaRPr lang="it-IT" sz="24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E’ </a:t>
            </a:r>
            <a:r>
              <a:rPr lang="it-IT" sz="2400" b="0" i="0" u="none" strike="noStrike" cap="none" baseline="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gratuito</a:t>
            </a:r>
          </a:p>
          <a:p>
            <a:pPr marL="0" marR="0" lvl="0" indent="0" algn="l" rtl="0">
              <a:spcBef>
                <a:spcPts val="2000"/>
              </a:spcBef>
              <a:buClr>
                <a:srgbClr val="6DB7D7"/>
              </a:buClr>
              <a:buSzPct val="110000"/>
              <a:buNone/>
            </a:pPr>
            <a:endParaRPr lang="it-IT" sz="24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E’ un “Application Form”, dichiarazione da compilare</a:t>
            </a:r>
          </a:p>
          <a:p>
            <a:pPr marL="349250" marR="0" lvl="0" indent="-181610" algn="l" rtl="0">
              <a:spcBef>
                <a:spcPts val="2000"/>
              </a:spcBef>
              <a:buClr>
                <a:srgbClr val="6DB7D7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sz="4400" b="0" i="0" u="none" strike="noStrike" cap="none" baseline="0" dirty="0">
                <a:solidFill>
                  <a:schemeClr val="accent1"/>
                </a:solidFill>
                <a:sym typeface="Arial"/>
              </a:rPr>
              <a:t>Chi </a:t>
            </a:r>
            <a:r>
              <a:rPr lang="it-IT" sz="4400" dirty="0" smtClean="0"/>
              <a:t>puo’</a:t>
            </a:r>
            <a:r>
              <a:rPr lang="it-IT" sz="4400" dirty="0"/>
              <a:t> </a:t>
            </a:r>
            <a:r>
              <a:rPr lang="it-IT" sz="4400" b="0" i="0" u="none" strike="noStrike" cap="none" baseline="0" dirty="0" smtClean="0">
                <a:solidFill>
                  <a:schemeClr val="accent1"/>
                </a:solidFill>
                <a:sym typeface="Arial"/>
              </a:rPr>
              <a:t>fare domanda;</a:t>
            </a:r>
            <a:br>
              <a:rPr lang="it-IT" sz="4400" b="0" i="0" u="none" strike="noStrike" cap="none" baseline="0" dirty="0" smtClean="0">
                <a:solidFill>
                  <a:schemeClr val="accent1"/>
                </a:solidFill>
                <a:sym typeface="Arial"/>
              </a:rPr>
            </a:br>
            <a:r>
              <a:rPr lang="it-IT" sz="4400" dirty="0" smtClean="0"/>
              <a:t>senza essere madrelingua</a:t>
            </a:r>
            <a:endParaRPr lang="it-IT" sz="4400" b="0" i="0" u="none" strike="noStrike" cap="none" baseline="0" dirty="0">
              <a:solidFill>
                <a:schemeClr val="accent1"/>
              </a:solidFill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549275" y="1784773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DB7D7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residenti nella E.E.A. (European Economic Area) </a:t>
            </a:r>
            <a:r>
              <a:rPr lang="it-IT" dirty="0"/>
              <a:t>e </a:t>
            </a:r>
            <a:r>
              <a:rPr lang="it-IT" sz="2400" b="0" i="0" u="none" strike="noStrike" cap="none" baseline="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Svizzera</a:t>
            </a:r>
          </a:p>
          <a:p>
            <a:pPr marL="0" marR="0" lvl="0" indent="0" algn="l" rtl="0">
              <a:spcBef>
                <a:spcPts val="2000"/>
              </a:spcBef>
              <a:buClr>
                <a:srgbClr val="6DB7D7"/>
              </a:buClr>
              <a:buSzPct val="110000"/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Gli iscritti all’Albo dei Tecnici Sanitari di Radiologia Medica per Immagini e Radioterapia</a:t>
            </a:r>
          </a:p>
          <a:p>
            <a:pPr marL="0" marR="0" lvl="0" indent="0" algn="l" rtl="0">
              <a:spcBef>
                <a:spcPts val="2000"/>
              </a:spcBef>
              <a:buClr>
                <a:srgbClr val="6DB7D7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549275" y="-133568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sz="40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Documentazione da inviare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549275" y="1770995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endParaRPr lang="it-IT" sz="2400" b="0" i="0" u="none" strike="noStrike" cap="none" baseline="0" dirty="0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349250" algn="l" rtl="0">
              <a:spcBef>
                <a:spcPts val="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Application </a:t>
            </a: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Form, Documento di 6 pag sotto forma di dichiarazione </a:t>
            </a:r>
          </a:p>
          <a:p>
            <a:pPr marL="0" marR="0" lvl="0" indent="0" algn="l" rtl="0">
              <a:spcBef>
                <a:spcPts val="200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lang="it-IT" sz="22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L’HCPC richiede copia certificate dei documenti originali:</a:t>
            </a: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Prova di Nazionalità (Carta d’identità)</a:t>
            </a: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Iscrizione all’Albo</a:t>
            </a: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Certificato di Laurea (Pergamena o Certificazione)</a:t>
            </a:r>
          </a:p>
          <a:p>
            <a:pPr marL="349250" marR="0" lvl="0" indent="-181610" algn="l" rtl="0">
              <a:spcBef>
                <a:spcPts val="2000"/>
              </a:spcBef>
              <a:buClr>
                <a:srgbClr val="6DB7D7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181610" algn="l" rtl="0">
              <a:spcBef>
                <a:spcPts val="2000"/>
              </a:spcBef>
              <a:buClr>
                <a:srgbClr val="6DB7D7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sz="40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Produzione  dei documenti necessari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lang="it-IT" sz="204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Come certificare le copie: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buClr>
                <a:srgbClr val="6DB7D7"/>
              </a:buClr>
              <a:buSzPct val="112200"/>
              <a:buFont typeface="Noto Symbol"/>
              <a:buChar char="●"/>
            </a:pPr>
            <a:r>
              <a:rPr lang="it-IT" sz="204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Recandosi all’Anagrafe del proprio Comune di residenza e richiedendo una copia “conforme all’originale” (autenticati)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buClr>
                <a:srgbClr val="6DB7D7"/>
              </a:buClr>
              <a:buSzPct val="112200"/>
              <a:buFont typeface="Noto Symbol"/>
              <a:buChar char="●"/>
            </a:pPr>
            <a:r>
              <a:rPr lang="it-IT" sz="204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Attraverso una dichiarazione scritta di “vera copia dell’originale” da parte delle seguenti figure professionali: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buClr>
                <a:srgbClr val="6DB7D7"/>
              </a:buClr>
              <a:buSzPct val="112200"/>
              <a:buFont typeface="Noto Symbol"/>
              <a:buChar char="●"/>
            </a:pPr>
            <a:r>
              <a:rPr lang="it-IT" sz="2040" b="0" i="0" u="none" strike="noStrike" cap="none" baseline="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Bank</a:t>
            </a:r>
            <a:r>
              <a:rPr lang="it-IT" sz="204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Manager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buClr>
                <a:srgbClr val="6DB7D7"/>
              </a:buClr>
              <a:buSzPct val="112200"/>
              <a:buFont typeface="Noto Symbol"/>
              <a:buChar char="●"/>
            </a:pPr>
            <a:r>
              <a:rPr lang="it-IT" sz="204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Giudice di Pace 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buClr>
                <a:srgbClr val="6DB7D7"/>
              </a:buClr>
              <a:buSzPct val="112200"/>
              <a:buFont typeface="Noto Symbol"/>
              <a:buChar char="●"/>
            </a:pPr>
            <a:r>
              <a:rPr lang="it-IT" sz="204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Sacerdoti, Rabbi, Imam ed altre figure religiose 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buClr>
                <a:srgbClr val="6DB7D7"/>
              </a:buClr>
              <a:buSzPct val="112200"/>
              <a:buFont typeface="Noto Symbol"/>
              <a:buChar char="●"/>
            </a:pPr>
            <a:r>
              <a:rPr lang="it-IT" sz="204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Docenti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buClr>
                <a:srgbClr val="6DB7D7"/>
              </a:buClr>
              <a:buSzPct val="112200"/>
              <a:buFont typeface="Noto Symbol"/>
              <a:buChar char="●"/>
            </a:pPr>
            <a:r>
              <a:rPr lang="it-IT" sz="204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Professionista registrato all’HCPC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sz="40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Produzione  dei documenti necessari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DB7D7"/>
              </a:buClr>
              <a:buFont typeface="Noto Symbol"/>
              <a:buNone/>
            </a:pPr>
            <a:endParaRPr lang="en-GB" sz="3200" b="0" i="1" u="none" strike="noStrike" cap="none" baseline="0" dirty="0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6DB7D7"/>
              </a:buClr>
              <a:buFont typeface="Noto Symbol"/>
              <a:buNone/>
            </a:pPr>
            <a:endParaRPr sz="3200" b="0" i="1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00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lang="it-IT" sz="3200" b="0" i="1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 I </a:t>
            </a:r>
            <a:r>
              <a:rPr lang="it-IT" sz="3200" b="0" i="1" u="none" strike="noStrike" cap="none" baseline="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certify</a:t>
            </a:r>
            <a:r>
              <a:rPr lang="it-IT" sz="3200" b="0" i="1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0" i="1" u="none" strike="noStrike" cap="none" baseline="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it-IT" sz="3200" b="0" i="1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0" i="1" u="none" strike="noStrike" cap="none" baseline="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it-IT" sz="3200" b="0" i="1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0" i="1" u="none" strike="noStrike" cap="none" baseline="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3200" b="0" i="1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it-IT" sz="3200" b="0" i="1" u="none" strike="noStrike" cap="none" baseline="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lang="it-IT" sz="3200" b="0" i="1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copy of the </a:t>
            </a:r>
            <a:r>
              <a:rPr lang="it-IT" sz="3200" b="0" i="1" u="none" strike="noStrike" cap="none" baseline="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original</a:t>
            </a:r>
            <a:r>
              <a:rPr lang="it-IT" sz="3200" b="0" i="1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0" i="1" u="none" strike="noStrike" cap="none" baseline="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document</a:t>
            </a:r>
            <a:r>
              <a:rPr lang="it-IT" sz="3200" b="0" i="1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i="1" u="sng" dirty="0"/>
              <a:t>”</a:t>
            </a:r>
          </a:p>
          <a:p>
            <a:pPr marL="0" marR="0" lvl="0" indent="0" algn="l" rtl="0">
              <a:spcBef>
                <a:spcPts val="200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Sottoscritto e firmato, con timbro o numero identificativo.</a:t>
            </a:r>
          </a:p>
          <a:p>
            <a:pPr marL="0" marR="0" lvl="0" indent="0" algn="l" rtl="0">
              <a:spcBef>
                <a:spcPts val="2000"/>
              </a:spcBef>
              <a:buClr>
                <a:srgbClr val="6DB7D7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9509914" y="29430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555189" y="0"/>
            <a:ext cx="8042276" cy="2880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it-IT" sz="4400" b="0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4400" b="0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4400" dirty="0"/>
              <a:t/>
            </a:r>
            <a:br>
              <a:rPr lang="it-IT" sz="4400" dirty="0"/>
            </a:br>
            <a:r>
              <a:rPr lang="it-IT" sz="4400" dirty="0" smtClean="0"/>
              <a:t/>
            </a:r>
            <a:br>
              <a:rPr lang="it-IT" sz="4400" dirty="0" smtClean="0"/>
            </a:br>
            <a:r>
              <a:rPr lang="it-IT" sz="4400" dirty="0"/>
              <a:t/>
            </a:r>
            <a:br>
              <a:rPr lang="it-IT" sz="4400" dirty="0"/>
            </a:br>
            <a:r>
              <a:rPr lang="it-IT" sz="4400" dirty="0" smtClean="0"/>
              <a:t/>
            </a:r>
            <a:br>
              <a:rPr lang="it-IT" sz="4400" dirty="0" smtClean="0"/>
            </a:br>
            <a:r>
              <a:rPr lang="it-IT" sz="4400" b="0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Iscrizione </a:t>
            </a:r>
            <a:r>
              <a:rPr lang="it-IT" sz="44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all’Albo e </a:t>
            </a:r>
            <a:r>
              <a:rPr lang="it-IT" sz="4400" b="0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4400" b="0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4400" b="0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Certificato </a:t>
            </a:r>
            <a:r>
              <a:rPr lang="it-IT" sz="44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 Laurea: </a:t>
            </a:r>
            <a:r>
              <a:rPr lang="it-IT" sz="4400" b="1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Asseverazione </a:t>
            </a:r>
            <a:r>
              <a:rPr lang="it-IT" sz="4400" b="1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 apostilla.</a:t>
            </a:r>
            <a:r>
              <a:rPr lang="it-IT" sz="46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46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it-IT" sz="4600" b="0" i="0" u="none" strike="noStrike" cap="none" baseline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549275" y="2408342"/>
            <a:ext cx="8042276" cy="35352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endParaRPr lang="it-IT" sz="2400" b="0" i="0" u="none" strike="noStrike" cap="none" baseline="0" dirty="0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349250" algn="l" rtl="0">
              <a:spcBef>
                <a:spcPts val="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Entrambe </a:t>
            </a: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documenti vanno tradotti in lingua inglese.</a:t>
            </a: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Asseverazione (Giudice di Pace): giuramento del traduttore sulla corrispondenza del testo tradotto con l’originale</a:t>
            </a: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lang="it-IT" sz="2400" b="0" i="0" u="none" strike="noStrike" cap="none" baseline="0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Apostilla</a:t>
            </a:r>
            <a:r>
              <a:rPr lang="it-IT" sz="24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(Procura della Repubblica): atto pubblico che attesta la validità dei documenti prodotti</a:t>
            </a:r>
          </a:p>
          <a:p>
            <a:pPr marL="349250" marR="0" lvl="0" indent="-181610" algn="l" rtl="0">
              <a:spcBef>
                <a:spcPts val="2000"/>
              </a:spcBef>
              <a:buClr>
                <a:srgbClr val="6DB7D7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ezza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829</Words>
  <Application>Microsoft Office PowerPoint</Application>
  <PresentationFormat>On-screen Show (4:3)</PresentationFormat>
  <Paragraphs>129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Brezza</vt:lpstr>
      <vt:lpstr>Il TSRM nel Regno Unito</vt:lpstr>
      <vt:lpstr>Health &amp; Care Professions Council</vt:lpstr>
      <vt:lpstr>Temporary Registration</vt:lpstr>
      <vt:lpstr>  Cos’è la Temporary Registration:</vt:lpstr>
      <vt:lpstr>Chi puo’ fare domanda; senza essere madrelingua</vt:lpstr>
      <vt:lpstr>Documentazione da inviare</vt:lpstr>
      <vt:lpstr>Produzione  dei documenti necessari</vt:lpstr>
      <vt:lpstr>Produzione  dei documenti necessari</vt:lpstr>
      <vt:lpstr>     Iscrizione all’Albo e  Certificato di Laurea: Asseverazione con apostilla. </vt:lpstr>
      <vt:lpstr>Domande Ricorrenti</vt:lpstr>
      <vt:lpstr>Full International  o Permanent </vt:lpstr>
      <vt:lpstr>International Application  for Registration</vt:lpstr>
      <vt:lpstr>La Check List</vt:lpstr>
      <vt:lpstr>La Check List</vt:lpstr>
      <vt:lpstr>La Check List</vt:lpstr>
      <vt:lpstr>Sections</vt:lpstr>
      <vt:lpstr>Sections</vt:lpstr>
      <vt:lpstr>Sections</vt:lpstr>
      <vt:lpstr>Sections</vt:lpstr>
      <vt:lpstr>Sections</vt:lpstr>
      <vt:lpstr>Sections</vt:lpstr>
      <vt:lpstr>Guidance for International Applicants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TSRM nel Regno Unito</dc:title>
  <dc:creator>Emiliano Chiorboli</dc:creator>
  <cp:lastModifiedBy>Emiliano Chiorboli</cp:lastModifiedBy>
  <cp:revision>39</cp:revision>
  <dcterms:modified xsi:type="dcterms:W3CDTF">2015-12-14T22:38:26Z</dcterms:modified>
</cp:coreProperties>
</file>