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60" r:id="rId4"/>
    <p:sldId id="272" r:id="rId5"/>
    <p:sldId id="261" r:id="rId6"/>
    <p:sldId id="268" r:id="rId7"/>
    <p:sldId id="262" r:id="rId8"/>
    <p:sldId id="264" r:id="rId9"/>
    <p:sldId id="270" r:id="rId10"/>
    <p:sldId id="266" r:id="rId11"/>
    <p:sldId id="267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97333" autoAdjust="0"/>
  </p:normalViewPr>
  <p:slideViewPr>
    <p:cSldViewPr snapToGrid="0" snapToObjects="1">
      <p:cViewPr varScale="1">
        <p:scale>
          <a:sx n="75" d="100"/>
          <a:sy n="75" d="100"/>
        </p:scale>
        <p:origin x="159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7F48B-7BBA-9242-B99D-CBFD36F82C5E}" type="datetimeFigureOut">
              <a:rPr lang="it-IT" smtClean="0"/>
              <a:t>20/06/2023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11757-0F63-5344-8129-AC96DA320C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834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2A225-F7DD-DD45-9538-4A04F2EE847A}" type="datetimeFigureOut">
              <a:rPr lang="it-IT" smtClean="0"/>
              <a:t>20/06/2023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329B6-60A0-2B45-AA23-6441052063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25891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09D3-67D7-BA45-B0AB-99D44FB9D8E8}" type="datetime1">
              <a:rPr lang="en-GB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TSRM Dott Emiliano Chiorboli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58B4-B04E-F04D-A6F7-9A220098A85E}" type="datetime1">
              <a:rPr lang="en-GB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TSRM Dott Emiliano Chiorboli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8B35-36CC-F444-B8A2-7B77E6A07B1E}" type="datetime1">
              <a:rPr lang="en-GB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TSRM Dott Emiliano Chiorboli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EF5-58EC-AC45-B1E3-46847D1BFE26}" type="datetime1">
              <a:rPr lang="en-GB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TSRM Dott Emiliano Chiorboli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983F-40E1-EA43-9DA7-A982930F8527}" type="datetime1">
              <a:rPr lang="en-GB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TSRM Dott Emiliano Chiorboli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58A99-CFFB-9148-8346-D4005B96523C}" type="datetime1">
              <a:rPr lang="en-GB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TSRM Dott Emiliano Chiorboli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9121-6B81-974C-8657-23FDFF7FCC02}" type="datetime1">
              <a:rPr lang="en-GB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TSRM Dott Emiliano Chiorboli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DE42-BB4D-C744-B17F-79C3334D7953}" type="datetime1">
              <a:rPr lang="en-GB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TSRM Dott Emiliano Chiorboli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C7D1-4FB7-754F-9314-8FC59427E0D9}" type="datetime1">
              <a:rPr lang="en-GB" smtClean="0"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TSRM Dott Emiliano Chiorboli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7F3E-6648-F24A-81EB-E5344847F00A}" type="datetime1">
              <a:rPr lang="en-GB" smtClean="0"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TSRM Dott Emiliano Chiorboli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BB2-655F-7849-9CC8-C207ADF9F8DB}" type="datetime1">
              <a:rPr lang="en-GB" smtClean="0"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TSRM Dott Emiliano Chiorboli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FC7F-6353-0241-A02F-99B16FF0EC51}" type="datetime1">
              <a:rPr lang="en-GB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TSRM Dott Emiliano Chiorboli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78B12AB-4C64-044E-8BFF-8AD043CB4424}" type="datetime1">
              <a:rPr lang="en-GB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TSRM Dott Emiliano Chiorboli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file:///\\localhost\Users\emiliano\Desktop\ppt%20milano\Emiliano%20Chiorboli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169458" y="5910543"/>
            <a:ext cx="4840941" cy="365125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TSRM </a:t>
            </a:r>
            <a:r>
              <a:rPr lang="en-US" sz="2400" dirty="0" err="1">
                <a:solidFill>
                  <a:srgbClr val="000000"/>
                </a:solidFill>
              </a:rPr>
              <a:t>Dott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Emiliano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Chiorboli</a:t>
            </a:r>
            <a:endParaRPr lang="en-US" sz="2400" dirty="0">
              <a:solidFill>
                <a:srgbClr val="000000"/>
              </a:solidFill>
            </a:endParaRPr>
          </a:p>
          <a:p>
            <a:pPr algn="ctr"/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Mobile Senior MRI Radiographer &amp;  Abroad Recruitment </a:t>
            </a:r>
          </a:p>
          <a:p>
            <a:pPr algn="ctr"/>
            <a:r>
              <a:rPr lang="en-US" dirty="0">
                <a:solidFill>
                  <a:srgbClr val="000000"/>
                </a:solidFill>
              </a:rPr>
              <a:t>London &amp; South –  Region E</a:t>
            </a:r>
          </a:p>
          <a:p>
            <a:pPr algn="ctr"/>
            <a:r>
              <a:rPr lang="en-US" dirty="0" err="1">
                <a:solidFill>
                  <a:srgbClr val="000000"/>
                </a:solidFill>
              </a:rPr>
              <a:t>InHealthGroup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89643" y="380991"/>
            <a:ext cx="8240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i="1" dirty="0"/>
              <a:t>Monfalcone – 24 Novembre 2015</a:t>
            </a:r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1109316" y="1333943"/>
            <a:ext cx="6882775" cy="3184745"/>
          </a:xfrm>
        </p:spPr>
        <p:txBody>
          <a:bodyPr/>
          <a:lstStyle/>
          <a:p>
            <a:r>
              <a:rPr lang="it-IT" sz="4800" b="1" i="1" dirty="0">
                <a:solidFill>
                  <a:srgbClr val="000000"/>
                </a:solidFill>
                <a:latin typeface="Arial"/>
                <a:cs typeface="Arial"/>
              </a:rPr>
              <a:t>Dalla ricerca all’inserimento nel mondo del lavoro</a:t>
            </a:r>
            <a:br>
              <a:rPr lang="it-IT" sz="4800" dirty="0">
                <a:solidFill>
                  <a:srgbClr val="000000"/>
                </a:solidFill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449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00521"/>
          </a:xfrm>
        </p:spPr>
        <p:txBody>
          <a:bodyPr/>
          <a:lstStyle/>
          <a:p>
            <a:r>
              <a:rPr lang="it-IT" sz="3600" dirty="0"/>
              <a:t> LA RICERCA DEL LAVORO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138432"/>
            <a:ext cx="8042276" cy="6364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i="1" u="sng" dirty="0">
                <a:solidFill>
                  <a:srgbClr val="000000"/>
                </a:solidFill>
              </a:rPr>
              <a:t>Come presentarsi al Colloquio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5378824" cy="365125"/>
          </a:xfrm>
        </p:spPr>
        <p:txBody>
          <a:bodyPr/>
          <a:lstStyle/>
          <a:p>
            <a:r>
              <a:rPr lang="en-US" sz="1000" dirty="0" err="1">
                <a:solidFill>
                  <a:srgbClr val="000000"/>
                </a:solidFill>
              </a:rPr>
              <a:t>Dott</a:t>
            </a:r>
            <a:r>
              <a:rPr lang="en-US" sz="1000" dirty="0">
                <a:solidFill>
                  <a:srgbClr val="000000"/>
                </a:solidFill>
              </a:rPr>
              <a:t> TSRM  </a:t>
            </a:r>
            <a:r>
              <a:rPr lang="en-US" sz="1000" dirty="0" err="1">
                <a:solidFill>
                  <a:srgbClr val="000000"/>
                </a:solidFill>
              </a:rPr>
              <a:t>Emiliano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Chiorboli</a:t>
            </a:r>
            <a:r>
              <a:rPr lang="en-US" sz="1000" dirty="0">
                <a:solidFill>
                  <a:srgbClr val="000000"/>
                </a:solidFill>
              </a:rPr>
              <a:t>  -  Mobile Senior  MRI Radiographer &amp; Abroad Recruitment</a:t>
            </a:r>
          </a:p>
          <a:p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208962" y="2020242"/>
            <a:ext cx="6757087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it-IT" sz="2800" dirty="0"/>
          </a:p>
          <a:p>
            <a:pPr>
              <a:lnSpc>
                <a:spcPct val="150000"/>
              </a:lnSpc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32938" y="2135684"/>
            <a:ext cx="564261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it-IT" sz="2200" dirty="0"/>
              <a:t>Prendere informazioni sull’azienda, nonché  sull’ospedale o clinica in cui si intende lavorare</a:t>
            </a:r>
          </a:p>
          <a:p>
            <a:endParaRPr lang="it-IT" sz="2200" dirty="0"/>
          </a:p>
          <a:p>
            <a:pPr marL="285750" indent="-285750">
              <a:buFont typeface="Arial"/>
              <a:buChar char="•"/>
            </a:pPr>
            <a:r>
              <a:rPr lang="it-IT" sz="2200" dirty="0"/>
              <a:t>Dimostrare di conoscere la posizione che si andrà a ricoprire </a:t>
            </a:r>
          </a:p>
          <a:p>
            <a:pPr marL="285750" indent="-285750">
              <a:buFont typeface="Arial"/>
              <a:buChar char="•"/>
            </a:pPr>
            <a:endParaRPr lang="it-IT" sz="2200" dirty="0"/>
          </a:p>
          <a:p>
            <a:pPr marL="285750" indent="-285750">
              <a:buFont typeface="Arial"/>
              <a:buChar char="•"/>
            </a:pPr>
            <a:r>
              <a:rPr lang="it-IT" sz="2200" dirty="0"/>
              <a:t>Essere in grado di conoscere i propri limiti e le proprie debolezze</a:t>
            </a:r>
          </a:p>
          <a:p>
            <a:pPr marL="285750" indent="-285750">
              <a:buFont typeface="Arial"/>
              <a:buChar char="•"/>
            </a:pPr>
            <a:endParaRPr lang="it-IT" sz="2200" dirty="0"/>
          </a:p>
          <a:p>
            <a:endParaRPr lang="it-IT" sz="2200" dirty="0"/>
          </a:p>
        </p:txBody>
      </p:sp>
      <p:pic>
        <p:nvPicPr>
          <p:cNvPr id="10" name="Immagine 9" descr="IMG_443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299" y="2279987"/>
            <a:ext cx="2909701" cy="3015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90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64544"/>
            <a:ext cx="8042276" cy="700521"/>
          </a:xfrm>
        </p:spPr>
        <p:txBody>
          <a:bodyPr/>
          <a:lstStyle/>
          <a:p>
            <a:r>
              <a:rPr lang="it-IT" sz="3600" dirty="0"/>
              <a:t>I PRIMI PASSI IN AZIENDA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138432"/>
            <a:ext cx="8042276" cy="6364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i="1" u="sng" dirty="0">
                <a:solidFill>
                  <a:srgbClr val="000000"/>
                </a:solidFill>
              </a:rPr>
              <a:t>Documenti richiesti dal datore di lavoro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4111" y="6506986"/>
            <a:ext cx="5461531" cy="365125"/>
          </a:xfrm>
        </p:spPr>
        <p:txBody>
          <a:bodyPr/>
          <a:lstStyle/>
          <a:p>
            <a:r>
              <a:rPr lang="en-US" sz="1000" dirty="0" err="1">
                <a:solidFill>
                  <a:srgbClr val="000000"/>
                </a:solidFill>
              </a:rPr>
              <a:t>Dott</a:t>
            </a:r>
            <a:r>
              <a:rPr lang="en-US" sz="1000" dirty="0">
                <a:solidFill>
                  <a:srgbClr val="000000"/>
                </a:solidFill>
              </a:rPr>
              <a:t> TSRM  </a:t>
            </a:r>
            <a:r>
              <a:rPr lang="en-US" sz="1000" dirty="0" err="1">
                <a:solidFill>
                  <a:srgbClr val="000000"/>
                </a:solidFill>
              </a:rPr>
              <a:t>Emiliano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Chiorboli</a:t>
            </a:r>
            <a:r>
              <a:rPr lang="en-US" sz="1000" dirty="0">
                <a:solidFill>
                  <a:srgbClr val="000000"/>
                </a:solidFill>
              </a:rPr>
              <a:t>  -  Mobile Senior  MRI Radiographer &amp; Abroad Recruitment</a:t>
            </a:r>
          </a:p>
          <a:p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49275" y="2366443"/>
            <a:ext cx="839898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i="1" dirty="0" err="1"/>
              <a:t>Disclosure</a:t>
            </a:r>
            <a:r>
              <a:rPr lang="it-IT" sz="2400" i="1" dirty="0"/>
              <a:t> and </a:t>
            </a:r>
            <a:r>
              <a:rPr lang="it-IT" sz="2400" i="1" dirty="0" err="1"/>
              <a:t>Barring</a:t>
            </a:r>
            <a:r>
              <a:rPr lang="it-IT" sz="2400" i="1" dirty="0"/>
              <a:t> Service (</a:t>
            </a:r>
            <a:r>
              <a:rPr lang="it-IT" sz="2200" dirty="0"/>
              <a:t>DBS) </a:t>
            </a:r>
          </a:p>
          <a:p>
            <a:pPr algn="ctr"/>
            <a:endParaRPr lang="it-IT" sz="1000" dirty="0"/>
          </a:p>
          <a:p>
            <a:pPr algn="ctr"/>
            <a:r>
              <a:rPr lang="it-IT" sz="2000" dirty="0"/>
              <a:t>Controllo della Fedina Penale Inglese </a:t>
            </a:r>
          </a:p>
          <a:p>
            <a:pPr algn="ctr"/>
            <a:r>
              <a:rPr lang="it-IT" sz="2000" dirty="0"/>
              <a:t>Permesso di eseguire esami diagnostici su pazienti</a:t>
            </a:r>
          </a:p>
        </p:txBody>
      </p:sp>
    </p:spTree>
    <p:extLst>
      <p:ext uri="{BB962C8B-B14F-4D97-AF65-F5344CB8AC3E}">
        <p14:creationId xmlns:p14="http://schemas.microsoft.com/office/powerpoint/2010/main" val="1899651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00521"/>
          </a:xfrm>
        </p:spPr>
        <p:txBody>
          <a:bodyPr/>
          <a:lstStyle/>
          <a:p>
            <a:r>
              <a:rPr lang="it-IT" sz="3600" dirty="0"/>
              <a:t>I PRIMI PASSI IN AZIENDA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138432"/>
            <a:ext cx="8042276" cy="6364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i="1" u="sng" dirty="0">
                <a:solidFill>
                  <a:srgbClr val="000000"/>
                </a:solidFill>
              </a:rPr>
              <a:t>Documenti richiesti dal datore di lavoro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6506986"/>
            <a:ext cx="5540188" cy="365125"/>
          </a:xfrm>
        </p:spPr>
        <p:txBody>
          <a:bodyPr/>
          <a:lstStyle/>
          <a:p>
            <a:r>
              <a:rPr lang="en-US" sz="1000" dirty="0" err="1">
                <a:solidFill>
                  <a:srgbClr val="000000"/>
                </a:solidFill>
              </a:rPr>
              <a:t>Dott</a:t>
            </a:r>
            <a:r>
              <a:rPr lang="en-US" sz="1000" dirty="0">
                <a:solidFill>
                  <a:srgbClr val="000000"/>
                </a:solidFill>
              </a:rPr>
              <a:t> TSRM  </a:t>
            </a:r>
            <a:r>
              <a:rPr lang="en-US" sz="1000" dirty="0" err="1">
                <a:solidFill>
                  <a:srgbClr val="000000"/>
                </a:solidFill>
              </a:rPr>
              <a:t>Emiliano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Chiorboli</a:t>
            </a:r>
            <a:r>
              <a:rPr lang="en-US" sz="1000" dirty="0">
                <a:solidFill>
                  <a:srgbClr val="000000"/>
                </a:solidFill>
              </a:rPr>
              <a:t>  -  Mobile Senior  MRI Radiographer &amp; Abroad Recruitment</a:t>
            </a:r>
          </a:p>
          <a:p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32938" y="2238762"/>
            <a:ext cx="489219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sz="3200" dirty="0"/>
              <a:t>Esami ematologici</a:t>
            </a:r>
          </a:p>
          <a:p>
            <a:endParaRPr lang="it-IT" sz="3200" dirty="0"/>
          </a:p>
          <a:p>
            <a:r>
              <a:rPr lang="it-IT" sz="2000" dirty="0"/>
              <a:t>Principali malattie infettive infantili</a:t>
            </a:r>
          </a:p>
          <a:p>
            <a:endParaRPr lang="it-IT" sz="2000" dirty="0"/>
          </a:p>
          <a:p>
            <a:r>
              <a:rPr lang="it-IT" sz="2000" dirty="0"/>
              <a:t>Anti Epa-B</a:t>
            </a:r>
          </a:p>
          <a:p>
            <a:endParaRPr lang="it-IT" sz="2000" dirty="0"/>
          </a:p>
          <a:p>
            <a:r>
              <a:rPr lang="it-IT" sz="2000" dirty="0"/>
              <a:t>Anti Tbc</a:t>
            </a:r>
          </a:p>
          <a:p>
            <a:endParaRPr lang="it-IT" sz="2000" dirty="0"/>
          </a:p>
        </p:txBody>
      </p:sp>
      <p:pic>
        <p:nvPicPr>
          <p:cNvPr id="8" name="Immagine 7" descr="images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776" y="3283420"/>
            <a:ext cx="4080437" cy="269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228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00521"/>
          </a:xfrm>
        </p:spPr>
        <p:txBody>
          <a:bodyPr/>
          <a:lstStyle/>
          <a:p>
            <a:r>
              <a:rPr lang="it-IT" sz="3600" dirty="0"/>
              <a:t>GRAZIE E BUONA FORTUNA</a:t>
            </a:r>
          </a:p>
        </p:txBody>
      </p:sp>
      <p:pic>
        <p:nvPicPr>
          <p:cNvPr id="9" name="Segnaposto contenuto 8" descr="London-Eye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26" b="9526"/>
          <a:stretch>
            <a:fillRect/>
          </a:stretch>
        </p:blipFill>
        <p:spPr>
          <a:xfrm>
            <a:off x="549275" y="979700"/>
            <a:ext cx="8042276" cy="4343400"/>
          </a:xfrm>
        </p:spPr>
      </p:pic>
      <p:sp>
        <p:nvSpPr>
          <p:cNvPr id="10" name="CasellaDiTesto 9"/>
          <p:cNvSpPr txBox="1"/>
          <p:nvPr/>
        </p:nvSpPr>
        <p:spPr>
          <a:xfrm>
            <a:off x="1001059" y="5444671"/>
            <a:ext cx="6991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…quando il vento inizia a soffiare forte, </a:t>
            </a:r>
          </a:p>
          <a:p>
            <a:pPr algn="ctr"/>
            <a:r>
              <a:rPr lang="it-IT" sz="2400" dirty="0"/>
              <a:t>c’è chi innalza muri e c’è chi costruisce mulini!</a:t>
            </a:r>
          </a:p>
        </p:txBody>
      </p:sp>
    </p:spTree>
    <p:extLst>
      <p:ext uri="{BB962C8B-B14F-4D97-AF65-F5344CB8AC3E}">
        <p14:creationId xmlns:p14="http://schemas.microsoft.com/office/powerpoint/2010/main" val="4035202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569346"/>
            <a:ext cx="8042276" cy="714951"/>
          </a:xfrm>
        </p:spPr>
        <p:txBody>
          <a:bodyPr/>
          <a:lstStyle/>
          <a:p>
            <a:r>
              <a:rPr lang="it-IT" sz="3600" dirty="0"/>
              <a:t>I PRIMI PASSI NEGLI U.K.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4038105"/>
            <a:ext cx="8042276" cy="7747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i="1" u="sng" dirty="0">
                <a:solidFill>
                  <a:srgbClr val="000000"/>
                </a:solidFill>
              </a:rPr>
              <a:t>Conoscenza della lingua Inglese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0" y="6503210"/>
            <a:ext cx="5658522" cy="365125"/>
          </a:xfrm>
        </p:spPr>
        <p:txBody>
          <a:bodyPr/>
          <a:lstStyle/>
          <a:p>
            <a:r>
              <a:rPr lang="en-US" sz="1000" dirty="0" err="1">
                <a:solidFill>
                  <a:schemeClr val="tx1"/>
                </a:solidFill>
              </a:rPr>
              <a:t>Dott</a:t>
            </a:r>
            <a:r>
              <a:rPr lang="en-US" sz="1000" dirty="0">
                <a:solidFill>
                  <a:schemeClr val="tx1"/>
                </a:solidFill>
              </a:rPr>
              <a:t> TSRM  </a:t>
            </a:r>
            <a:r>
              <a:rPr lang="en-US" sz="1000" dirty="0" err="1">
                <a:solidFill>
                  <a:schemeClr val="tx1"/>
                </a:solidFill>
              </a:rPr>
              <a:t>Emiliano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Chiorboli</a:t>
            </a:r>
            <a:r>
              <a:rPr lang="en-US" sz="1000" dirty="0">
                <a:solidFill>
                  <a:schemeClr val="tx1"/>
                </a:solidFill>
              </a:rPr>
              <a:t>  -  Mobile Senior  MRI Radiographer &amp; Abroad Recruitment</a:t>
            </a:r>
          </a:p>
        </p:txBody>
      </p:sp>
      <p:sp>
        <p:nvSpPr>
          <p:cNvPr id="7" name="CasellaDiTesto 6">
            <a:hlinkClick r:id="rId2" action="ppaction://hlinkfile"/>
          </p:cNvPr>
          <p:cNvSpPr txBox="1"/>
          <p:nvPr/>
        </p:nvSpPr>
        <p:spPr>
          <a:xfrm>
            <a:off x="1317516" y="4984832"/>
            <a:ext cx="65806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i="1" u="sng" dirty="0"/>
              <a:t>Curriculum Vitae e Cover </a:t>
            </a:r>
            <a:r>
              <a:rPr lang="it-IT" sz="3200" i="1" u="sng" dirty="0" err="1"/>
              <a:t>Letter</a:t>
            </a:r>
            <a:endParaRPr lang="it-IT" sz="3200" i="1" u="sng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414264" y="5861996"/>
            <a:ext cx="64363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i="1" u="sng" dirty="0"/>
              <a:t>National </a:t>
            </a:r>
            <a:r>
              <a:rPr lang="it-IT" sz="3200" i="1" u="sng" dirty="0" err="1"/>
              <a:t>Insurance</a:t>
            </a:r>
            <a:r>
              <a:rPr lang="it-IT" sz="3200" i="1" u="sng" dirty="0"/>
              <a:t> </a:t>
            </a:r>
            <a:r>
              <a:rPr lang="it-IT" sz="3200" i="1" u="sng" dirty="0" err="1"/>
              <a:t>Number</a:t>
            </a:r>
            <a:endParaRPr lang="it-IT" sz="3200" i="1" u="sng" dirty="0"/>
          </a:p>
        </p:txBody>
      </p:sp>
      <p:pic>
        <p:nvPicPr>
          <p:cNvPr id="10" name="Immagine 9" descr="IMG_443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340" y="1602850"/>
            <a:ext cx="2712928" cy="201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79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57230"/>
          </a:xfrm>
        </p:spPr>
        <p:txBody>
          <a:bodyPr/>
          <a:lstStyle/>
          <a:p>
            <a:r>
              <a:rPr lang="it-IT" sz="3600" dirty="0"/>
              <a:t>I PRIMI PASSI NEGLI U.K.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820965"/>
            <a:ext cx="8042276" cy="6653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i="1" u="sng" dirty="0">
                <a:solidFill>
                  <a:srgbClr val="000000"/>
                </a:solidFill>
              </a:rPr>
              <a:t>Curriculum Vitae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5593976" cy="365125"/>
          </a:xfrm>
        </p:spPr>
        <p:txBody>
          <a:bodyPr/>
          <a:lstStyle/>
          <a:p>
            <a:r>
              <a:rPr lang="en-US" sz="1000" dirty="0" err="1">
                <a:solidFill>
                  <a:srgbClr val="000000"/>
                </a:solidFill>
              </a:rPr>
              <a:t>Dott</a:t>
            </a:r>
            <a:r>
              <a:rPr lang="en-US" sz="1000" dirty="0">
                <a:solidFill>
                  <a:srgbClr val="000000"/>
                </a:solidFill>
              </a:rPr>
              <a:t> TSRM  </a:t>
            </a:r>
            <a:r>
              <a:rPr lang="en-US" sz="1000" dirty="0" err="1">
                <a:solidFill>
                  <a:srgbClr val="000000"/>
                </a:solidFill>
              </a:rPr>
              <a:t>Emiliano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Chiorboli</a:t>
            </a:r>
            <a:r>
              <a:rPr lang="en-US" sz="1000" dirty="0">
                <a:solidFill>
                  <a:srgbClr val="000000"/>
                </a:solidFill>
              </a:rPr>
              <a:t>  -  Mobile Senior  MRI Radiographer &amp; Abroad Recruitment</a:t>
            </a:r>
          </a:p>
          <a:p>
            <a:endParaRPr lang="en-US" sz="1000" dirty="0">
              <a:solidFill>
                <a:srgbClr val="000000"/>
              </a:solidFill>
            </a:endParaRPr>
          </a:p>
        </p:txBody>
      </p:sp>
      <p:pic>
        <p:nvPicPr>
          <p:cNvPr id="8" name="Immagine 7" descr="cv ferrara olga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35" y="820965"/>
            <a:ext cx="4291666" cy="6073249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5180291" y="1687893"/>
            <a:ext cx="3096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DATI PERSONALI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5180291" y="3169359"/>
            <a:ext cx="2240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PERCORSO STUDI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5137480" y="4195063"/>
            <a:ext cx="2939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PERCORSO LAVORATIVO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5137480" y="5553930"/>
            <a:ext cx="289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INFORMAZIONI EXTRA</a:t>
            </a:r>
          </a:p>
        </p:txBody>
      </p:sp>
    </p:spTree>
    <p:extLst>
      <p:ext uri="{BB962C8B-B14F-4D97-AF65-F5344CB8AC3E}">
        <p14:creationId xmlns:p14="http://schemas.microsoft.com/office/powerpoint/2010/main" val="531480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57230"/>
          </a:xfrm>
        </p:spPr>
        <p:txBody>
          <a:bodyPr/>
          <a:lstStyle/>
          <a:p>
            <a:r>
              <a:rPr lang="it-IT" sz="3600" dirty="0"/>
              <a:t>I PRIMI PASSI NEGLI U.K.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820965"/>
            <a:ext cx="8042276" cy="6653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i="1" u="sng" dirty="0">
                <a:solidFill>
                  <a:srgbClr val="000000"/>
                </a:solidFill>
              </a:rPr>
              <a:t>Cover </a:t>
            </a:r>
            <a:r>
              <a:rPr lang="it-IT" sz="3200" i="1" u="sng" dirty="0" err="1">
                <a:solidFill>
                  <a:srgbClr val="000000"/>
                </a:solidFill>
              </a:rPr>
              <a:t>Letter</a:t>
            </a:r>
            <a:endParaRPr lang="it-IT" sz="3200" i="1" u="sng" dirty="0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5508519" cy="365125"/>
          </a:xfrm>
        </p:spPr>
        <p:txBody>
          <a:bodyPr/>
          <a:lstStyle/>
          <a:p>
            <a:r>
              <a:rPr lang="en-US" sz="1000" dirty="0" err="1">
                <a:solidFill>
                  <a:srgbClr val="000000"/>
                </a:solidFill>
              </a:rPr>
              <a:t>Dott</a:t>
            </a:r>
            <a:r>
              <a:rPr lang="en-US" sz="1000" dirty="0">
                <a:solidFill>
                  <a:srgbClr val="000000"/>
                </a:solidFill>
              </a:rPr>
              <a:t> TSRM  </a:t>
            </a:r>
            <a:r>
              <a:rPr lang="en-US" sz="1000" dirty="0" err="1">
                <a:solidFill>
                  <a:srgbClr val="000000"/>
                </a:solidFill>
              </a:rPr>
              <a:t>Emiliano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Chiorboli</a:t>
            </a:r>
            <a:r>
              <a:rPr lang="en-US" sz="1000" dirty="0">
                <a:solidFill>
                  <a:srgbClr val="000000"/>
                </a:solidFill>
              </a:rPr>
              <a:t>  -  Mobile Senior  MRI Radiographer &amp; Abroad Recruitment</a:t>
            </a:r>
          </a:p>
        </p:txBody>
      </p:sp>
      <p:pic>
        <p:nvPicPr>
          <p:cNvPr id="5" name="Immagine 4" descr="coverletterECFerrara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6141"/>
            <a:ext cx="5251646" cy="726478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083462" y="1755907"/>
            <a:ext cx="2508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DATI PERSONALI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679769" y="3693990"/>
            <a:ext cx="316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COMPETENZE ACQUISITE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222059" y="2739633"/>
            <a:ext cx="236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APERTURA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5508519" y="4780918"/>
            <a:ext cx="3083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CONCLUSIONE LETTERA</a:t>
            </a:r>
          </a:p>
        </p:txBody>
      </p:sp>
    </p:spTree>
    <p:extLst>
      <p:ext uri="{BB962C8B-B14F-4D97-AF65-F5344CB8AC3E}">
        <p14:creationId xmlns:p14="http://schemas.microsoft.com/office/powerpoint/2010/main" val="2919513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00521"/>
          </a:xfrm>
        </p:spPr>
        <p:txBody>
          <a:bodyPr/>
          <a:lstStyle/>
          <a:p>
            <a:r>
              <a:rPr lang="it-IT" sz="3600" dirty="0"/>
              <a:t>I PRIMI PASSI NEGLI U.K.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200672"/>
            <a:ext cx="8042276" cy="7807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i="1" u="sng" dirty="0">
                <a:solidFill>
                  <a:srgbClr val="000000"/>
                </a:solidFill>
              </a:rPr>
              <a:t>National </a:t>
            </a:r>
            <a:r>
              <a:rPr lang="it-IT" sz="3200" i="1" u="sng" dirty="0" err="1">
                <a:solidFill>
                  <a:srgbClr val="000000"/>
                </a:solidFill>
              </a:rPr>
              <a:t>Insurance</a:t>
            </a:r>
            <a:r>
              <a:rPr lang="it-IT" sz="3200" i="1" u="sng" dirty="0">
                <a:solidFill>
                  <a:srgbClr val="000000"/>
                </a:solidFill>
              </a:rPr>
              <a:t> </a:t>
            </a:r>
            <a:r>
              <a:rPr lang="it-IT" sz="3200" i="1" u="sng" dirty="0" err="1">
                <a:solidFill>
                  <a:srgbClr val="000000"/>
                </a:solidFill>
              </a:rPr>
              <a:t>Number</a:t>
            </a:r>
            <a:r>
              <a:rPr lang="it-IT" sz="3200" i="1" u="sng" dirty="0">
                <a:solidFill>
                  <a:srgbClr val="000000"/>
                </a:solidFill>
              </a:rPr>
              <a:t> (NIN)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5303520" cy="365125"/>
          </a:xfrm>
        </p:spPr>
        <p:txBody>
          <a:bodyPr/>
          <a:lstStyle/>
          <a:p>
            <a:r>
              <a:rPr lang="en-US" sz="1000" dirty="0" err="1">
                <a:solidFill>
                  <a:srgbClr val="000000"/>
                </a:solidFill>
              </a:rPr>
              <a:t>Dott</a:t>
            </a:r>
            <a:r>
              <a:rPr lang="en-US" sz="1000" dirty="0">
                <a:solidFill>
                  <a:srgbClr val="000000"/>
                </a:solidFill>
              </a:rPr>
              <a:t> TSRM  </a:t>
            </a:r>
            <a:r>
              <a:rPr lang="en-US" sz="1000" dirty="0" err="1">
                <a:solidFill>
                  <a:srgbClr val="000000"/>
                </a:solidFill>
              </a:rPr>
              <a:t>Emiliano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Chiorboli</a:t>
            </a:r>
            <a:r>
              <a:rPr lang="en-US" sz="1000" dirty="0">
                <a:solidFill>
                  <a:srgbClr val="000000"/>
                </a:solidFill>
              </a:rPr>
              <a:t>  -  Mobile Senior  MRI Radiographer &amp; Abroad Recruitment</a:t>
            </a:r>
          </a:p>
          <a:p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64458" y="2056321"/>
            <a:ext cx="5426150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it-IT" sz="2800" dirty="0"/>
              <a:t>Cos’è?</a:t>
            </a:r>
          </a:p>
          <a:p>
            <a:r>
              <a:rPr lang="it-IT" sz="1600" dirty="0"/>
              <a:t>Numero identificativo personale per registrare i contributi pagati (pensionistici e assicurativi) </a:t>
            </a:r>
          </a:p>
          <a:p>
            <a:endParaRPr lang="it-IT" sz="1600" dirty="0"/>
          </a:p>
          <a:p>
            <a:pPr marL="457200" indent="-457200">
              <a:buFont typeface="Arial"/>
              <a:buChar char="•"/>
            </a:pPr>
            <a:r>
              <a:rPr lang="it-IT" sz="2800" dirty="0"/>
              <a:t>A cosa serve?</a:t>
            </a:r>
          </a:p>
          <a:p>
            <a:r>
              <a:rPr lang="it-IT" sz="1600" dirty="0"/>
              <a:t>È più o meno come il nostro codice fiscale, ma ha anche funzioni di contributo previdenziale e sanitario.</a:t>
            </a:r>
          </a:p>
          <a:p>
            <a:r>
              <a:rPr lang="it-IT" sz="1600" dirty="0"/>
              <a:t>È indispensabile per avere accesso al mondo del lavoro.</a:t>
            </a:r>
          </a:p>
          <a:p>
            <a:endParaRPr lang="it-IT" sz="1600" dirty="0"/>
          </a:p>
          <a:p>
            <a:pPr marL="457200" indent="-457200">
              <a:buFont typeface="Arial"/>
              <a:buChar char="•"/>
            </a:pPr>
            <a:r>
              <a:rPr lang="it-IT" sz="2800" dirty="0"/>
              <a:t>Come ottenerlo?</a:t>
            </a:r>
          </a:p>
          <a:p>
            <a:r>
              <a:rPr lang="it-IT" sz="1600" dirty="0"/>
              <a:t>Chiamare il </a:t>
            </a:r>
            <a:r>
              <a:rPr lang="it-IT" sz="1600" dirty="0" err="1"/>
              <a:t>Department</a:t>
            </a:r>
            <a:r>
              <a:rPr lang="it-IT" sz="1600" dirty="0"/>
              <a:t> of Work and</a:t>
            </a:r>
          </a:p>
          <a:p>
            <a:r>
              <a:rPr lang="it-IT" sz="1600" dirty="0" err="1"/>
              <a:t>Pension</a:t>
            </a:r>
            <a:r>
              <a:rPr lang="it-IT" sz="1600" dirty="0"/>
              <a:t>.  </a:t>
            </a:r>
          </a:p>
          <a:p>
            <a:endParaRPr lang="it-IT" sz="1600" dirty="0"/>
          </a:p>
          <a:p>
            <a:endParaRPr lang="it-IT" sz="1600" dirty="0"/>
          </a:p>
          <a:p>
            <a:endParaRPr lang="it-IT" dirty="0"/>
          </a:p>
        </p:txBody>
      </p:sp>
      <p:pic>
        <p:nvPicPr>
          <p:cNvPr id="5" name="Immagine 4" descr="IMG_443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895" y="4651668"/>
            <a:ext cx="3721105" cy="220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59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00521"/>
          </a:xfrm>
        </p:spPr>
        <p:txBody>
          <a:bodyPr/>
          <a:lstStyle/>
          <a:p>
            <a:r>
              <a:rPr lang="it-IT" sz="3600" dirty="0"/>
              <a:t>I PRIMI PASSI NEGLI U.K.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209802"/>
            <a:ext cx="8042276" cy="7807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i="1" u="sng" dirty="0" err="1">
                <a:solidFill>
                  <a:srgbClr val="000000"/>
                </a:solidFill>
              </a:rPr>
              <a:t>Department</a:t>
            </a:r>
            <a:r>
              <a:rPr lang="it-IT" sz="3200" i="1" u="sng" dirty="0">
                <a:solidFill>
                  <a:srgbClr val="000000"/>
                </a:solidFill>
              </a:rPr>
              <a:t> of Work and </a:t>
            </a:r>
            <a:r>
              <a:rPr lang="it-IT" sz="3200" i="1" u="sng" dirty="0" err="1">
                <a:solidFill>
                  <a:srgbClr val="000000"/>
                </a:solidFill>
              </a:rPr>
              <a:t>Pension</a:t>
            </a:r>
            <a:endParaRPr lang="it-IT" sz="3200" i="1" u="sng" dirty="0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6503210"/>
            <a:ext cx="5303520" cy="365125"/>
          </a:xfrm>
        </p:spPr>
        <p:txBody>
          <a:bodyPr/>
          <a:lstStyle/>
          <a:p>
            <a:r>
              <a:rPr lang="en-US" sz="1000" dirty="0" err="1">
                <a:solidFill>
                  <a:srgbClr val="000000"/>
                </a:solidFill>
              </a:rPr>
              <a:t>Dott</a:t>
            </a:r>
            <a:r>
              <a:rPr lang="en-US" sz="1000" dirty="0">
                <a:solidFill>
                  <a:srgbClr val="000000"/>
                </a:solidFill>
              </a:rPr>
              <a:t> TSRM  </a:t>
            </a:r>
            <a:r>
              <a:rPr lang="en-US" sz="1000" dirty="0" err="1">
                <a:solidFill>
                  <a:srgbClr val="000000"/>
                </a:solidFill>
              </a:rPr>
              <a:t>Emiliano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Chiorboli</a:t>
            </a:r>
            <a:r>
              <a:rPr lang="en-US" sz="1000" dirty="0">
                <a:solidFill>
                  <a:srgbClr val="000000"/>
                </a:solidFill>
              </a:rPr>
              <a:t>  -  Mobile Senior  MRI Radiographer &amp; Abroad Recruitment</a:t>
            </a:r>
          </a:p>
          <a:p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64458" y="2380999"/>
            <a:ext cx="542615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it-IT" sz="2800" dirty="0"/>
              <a:t>Intervista telefonica</a:t>
            </a:r>
          </a:p>
          <a:p>
            <a:endParaRPr lang="it-IT" sz="1000" dirty="0"/>
          </a:p>
          <a:p>
            <a:r>
              <a:rPr lang="it-IT" sz="1600" dirty="0"/>
              <a:t>Dati personali e indirizzo di casa, in cui</a:t>
            </a:r>
          </a:p>
          <a:p>
            <a:r>
              <a:rPr lang="it-IT" sz="1600" dirty="0"/>
              <a:t> vi verrà dato un appuntamento per il colloquio in </a:t>
            </a:r>
          </a:p>
          <a:p>
            <a:r>
              <a:rPr lang="it-IT" sz="1600" dirty="0"/>
              <a:t>ufficio NI locale.</a:t>
            </a:r>
          </a:p>
          <a:p>
            <a:endParaRPr lang="it-IT" sz="1600" dirty="0"/>
          </a:p>
          <a:p>
            <a:pPr marL="457200" indent="-457200">
              <a:buFont typeface="Arial"/>
              <a:buChar char="•"/>
            </a:pPr>
            <a:r>
              <a:rPr lang="it-IT" sz="2800" dirty="0"/>
              <a:t>Colloquio</a:t>
            </a:r>
          </a:p>
          <a:p>
            <a:endParaRPr lang="it-IT" sz="1000" dirty="0"/>
          </a:p>
          <a:p>
            <a:r>
              <a:rPr lang="it-IT" sz="1600" dirty="0"/>
              <a:t>Passaporto o Carta d’Identità, Prova</a:t>
            </a:r>
          </a:p>
          <a:p>
            <a:r>
              <a:rPr lang="it-IT" sz="1600" dirty="0"/>
              <a:t>d’indirizzo (bollette, c/c bancario,</a:t>
            </a:r>
          </a:p>
          <a:p>
            <a:r>
              <a:rPr lang="it-IT" sz="1600" dirty="0"/>
              <a:t>contratto d’affitto).</a:t>
            </a:r>
            <a:endParaRPr lang="it-IT" dirty="0"/>
          </a:p>
        </p:txBody>
      </p:sp>
      <p:pic>
        <p:nvPicPr>
          <p:cNvPr id="8" name="Immagine 7" descr="IMG_443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41" y="3950211"/>
            <a:ext cx="3963708" cy="215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17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00521"/>
          </a:xfrm>
        </p:spPr>
        <p:txBody>
          <a:bodyPr/>
          <a:lstStyle/>
          <a:p>
            <a:r>
              <a:rPr lang="it-IT" sz="3600" dirty="0"/>
              <a:t>INIZIA LA RICERCA DEL LAVORO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950838"/>
            <a:ext cx="8042276" cy="6364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i="1" u="sng" dirty="0">
                <a:solidFill>
                  <a:srgbClr val="000000"/>
                </a:solidFill>
              </a:rPr>
              <a:t>Contratti come Dipendente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5343502" cy="365125"/>
          </a:xfrm>
        </p:spPr>
        <p:txBody>
          <a:bodyPr/>
          <a:lstStyle/>
          <a:p>
            <a:r>
              <a:rPr lang="en-US" sz="1000" dirty="0" err="1">
                <a:solidFill>
                  <a:srgbClr val="000000"/>
                </a:solidFill>
              </a:rPr>
              <a:t>Dott</a:t>
            </a:r>
            <a:r>
              <a:rPr lang="en-US" sz="1000" dirty="0">
                <a:solidFill>
                  <a:srgbClr val="000000"/>
                </a:solidFill>
              </a:rPr>
              <a:t> TSRM  </a:t>
            </a:r>
            <a:r>
              <a:rPr lang="en-US" sz="1000" dirty="0" err="1">
                <a:solidFill>
                  <a:srgbClr val="000000"/>
                </a:solidFill>
              </a:rPr>
              <a:t>Emiliano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Chiorboli</a:t>
            </a:r>
            <a:r>
              <a:rPr lang="en-US" sz="1000" dirty="0">
                <a:solidFill>
                  <a:srgbClr val="000000"/>
                </a:solidFill>
              </a:rPr>
              <a:t>  -  Mobile Senior  MRI Radiographer &amp; Abroad Recruitment</a:t>
            </a:r>
          </a:p>
          <a:p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208962" y="1385310"/>
            <a:ext cx="6757087" cy="3288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sz="2800" dirty="0" err="1">
                <a:solidFill>
                  <a:srgbClr val="000000"/>
                </a:solidFill>
              </a:rPr>
              <a:t>Fixed</a:t>
            </a:r>
            <a:r>
              <a:rPr lang="it-IT" sz="2800" dirty="0">
                <a:solidFill>
                  <a:srgbClr val="000000"/>
                </a:solidFill>
              </a:rPr>
              <a:t> </a:t>
            </a:r>
            <a:r>
              <a:rPr lang="it-IT" sz="2800" dirty="0" err="1">
                <a:solidFill>
                  <a:srgbClr val="000000"/>
                </a:solidFill>
              </a:rPr>
              <a:t>term</a:t>
            </a:r>
            <a:r>
              <a:rPr lang="it-IT" sz="2800" dirty="0">
                <a:solidFill>
                  <a:srgbClr val="000000"/>
                </a:solidFill>
              </a:rPr>
              <a:t> </a:t>
            </a:r>
            <a:r>
              <a:rPr lang="it-IT" sz="2800" dirty="0" err="1">
                <a:solidFill>
                  <a:srgbClr val="000000"/>
                </a:solidFill>
              </a:rPr>
              <a:t>period</a:t>
            </a:r>
            <a:endParaRPr lang="it-IT" sz="28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endParaRPr lang="it-IT" sz="2800" dirty="0">
              <a:solidFill>
                <a:srgbClr val="000000"/>
              </a:solidFill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sz="2800" dirty="0" err="1">
                <a:solidFill>
                  <a:srgbClr val="000000"/>
                </a:solidFill>
              </a:rPr>
              <a:t>Permanent</a:t>
            </a:r>
            <a:endParaRPr lang="it-IT" sz="28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endParaRPr lang="it-IT" sz="2800" dirty="0">
              <a:solidFill>
                <a:srgbClr val="000000"/>
              </a:solidFill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sz="2800" dirty="0">
                <a:solidFill>
                  <a:srgbClr val="000000"/>
                </a:solidFill>
              </a:rPr>
              <a:t>Band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64458" y="2196333"/>
            <a:ext cx="3824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Dipendente a tempo determinato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64458" y="3422909"/>
            <a:ext cx="4026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Dipendente a tempo indeterminato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75626" y="4634913"/>
            <a:ext cx="506787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Contratto basato sulle competenze acquisite</a:t>
            </a:r>
          </a:p>
          <a:p>
            <a:endParaRPr lang="it-IT" dirty="0"/>
          </a:p>
          <a:p>
            <a:r>
              <a:rPr lang="it-IT" dirty="0"/>
              <a:t>Band 5  </a:t>
            </a:r>
            <a:r>
              <a:rPr lang="it-IT" dirty="0" err="1"/>
              <a:t>Radiographer</a:t>
            </a:r>
            <a:endParaRPr lang="it-IT" dirty="0"/>
          </a:p>
          <a:p>
            <a:r>
              <a:rPr lang="it-IT" dirty="0"/>
              <a:t>Band 6 Senior </a:t>
            </a:r>
            <a:r>
              <a:rPr lang="it-IT" dirty="0" err="1"/>
              <a:t>Radiographer</a:t>
            </a:r>
            <a:endParaRPr lang="it-IT" dirty="0"/>
          </a:p>
          <a:p>
            <a:r>
              <a:rPr lang="it-IT" dirty="0"/>
              <a:t>Band 7 Super </a:t>
            </a:r>
            <a:r>
              <a:rPr lang="it-IT" dirty="0" err="1"/>
              <a:t>Intendent</a:t>
            </a:r>
            <a:r>
              <a:rPr lang="it-IT" dirty="0"/>
              <a:t> </a:t>
            </a:r>
            <a:r>
              <a:rPr lang="it-IT" dirty="0" err="1"/>
              <a:t>Radiographer</a:t>
            </a:r>
            <a:endParaRPr lang="it-IT" dirty="0"/>
          </a:p>
          <a:p>
            <a:r>
              <a:rPr lang="it-IT" sz="1000" dirty="0"/>
              <a:t>Fonte NHS</a:t>
            </a:r>
          </a:p>
        </p:txBody>
      </p:sp>
      <p:pic>
        <p:nvPicPr>
          <p:cNvPr id="11" name="Immagine 10" descr="imagescontrac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105" y="1695456"/>
            <a:ext cx="3049071" cy="1565792"/>
          </a:xfrm>
          <a:prstGeom prst="rect">
            <a:avLst/>
          </a:prstGeom>
        </p:spPr>
      </p:pic>
      <p:pic>
        <p:nvPicPr>
          <p:cNvPr id="12" name="Immagine 11" descr="imagescontrac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105" y="4126924"/>
            <a:ext cx="3049071" cy="193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38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00521"/>
          </a:xfrm>
        </p:spPr>
        <p:txBody>
          <a:bodyPr/>
          <a:lstStyle/>
          <a:p>
            <a:r>
              <a:rPr lang="it-IT" sz="3600" dirty="0"/>
              <a:t>INIZIA LA RICERCA DEL LAVORO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138432"/>
            <a:ext cx="8042276" cy="6364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i="1" u="sng" dirty="0">
                <a:solidFill>
                  <a:srgbClr val="000000"/>
                </a:solidFill>
              </a:rPr>
              <a:t>I Contratti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5497158" cy="365125"/>
          </a:xfrm>
        </p:spPr>
        <p:txBody>
          <a:bodyPr/>
          <a:lstStyle/>
          <a:p>
            <a:r>
              <a:rPr lang="en-US" sz="1000" dirty="0" err="1">
                <a:solidFill>
                  <a:srgbClr val="000000"/>
                </a:solidFill>
              </a:rPr>
              <a:t>Dott</a:t>
            </a:r>
            <a:r>
              <a:rPr lang="en-US" sz="1000" dirty="0">
                <a:solidFill>
                  <a:srgbClr val="000000"/>
                </a:solidFill>
              </a:rPr>
              <a:t> TSRM  </a:t>
            </a:r>
            <a:r>
              <a:rPr lang="en-US" sz="1000" dirty="0" err="1">
                <a:solidFill>
                  <a:srgbClr val="000000"/>
                </a:solidFill>
              </a:rPr>
              <a:t>Emiliano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Chiorboli</a:t>
            </a:r>
            <a:r>
              <a:rPr lang="en-US" sz="1000" dirty="0">
                <a:solidFill>
                  <a:srgbClr val="000000"/>
                </a:solidFill>
              </a:rPr>
              <a:t>  -  Mobile Senior  MRI Radiographer &amp; Abroad Recruitment</a:t>
            </a:r>
          </a:p>
          <a:p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208962" y="2020242"/>
            <a:ext cx="6757087" cy="4362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sz="2800" dirty="0" err="1"/>
              <a:t>Bank</a:t>
            </a:r>
            <a:endParaRPr lang="it-IT" sz="2800" dirty="0"/>
          </a:p>
          <a:p>
            <a:pPr>
              <a:lnSpc>
                <a:spcPct val="150000"/>
              </a:lnSpc>
            </a:pPr>
            <a:endParaRPr lang="it-IT" sz="2800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sz="2800" dirty="0" err="1"/>
              <a:t>Locum</a:t>
            </a:r>
            <a:endParaRPr lang="it-IT" sz="2800" dirty="0"/>
          </a:p>
          <a:p>
            <a:pPr>
              <a:lnSpc>
                <a:spcPct val="150000"/>
              </a:lnSpc>
            </a:pPr>
            <a:endParaRPr lang="it-IT" sz="2800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sz="2800" dirty="0"/>
              <a:t>Agency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it-IT" sz="2800" dirty="0"/>
          </a:p>
          <a:p>
            <a:pPr>
              <a:lnSpc>
                <a:spcPct val="150000"/>
              </a:lnSpc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64458" y="5402788"/>
            <a:ext cx="7625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Libero professionista a tempo determinato di breve durata, 1-3 mesi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64458" y="2834195"/>
            <a:ext cx="8368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 copertura di posizioni vacanti, ma non in qualità di libero professionista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64458" y="4300229"/>
            <a:ext cx="614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Libero professionista a medio termine, minimo 6 mesi</a:t>
            </a:r>
          </a:p>
        </p:txBody>
      </p:sp>
      <p:pic>
        <p:nvPicPr>
          <p:cNvPr id="10" name="Immagine 9" descr="IMG_443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134" y="3427564"/>
            <a:ext cx="2784876" cy="197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47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00521"/>
          </a:xfrm>
        </p:spPr>
        <p:txBody>
          <a:bodyPr/>
          <a:lstStyle/>
          <a:p>
            <a:r>
              <a:rPr lang="it-IT" sz="3600" dirty="0"/>
              <a:t>INIZIA LA RICERCA DEL LAVORO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138432"/>
            <a:ext cx="8042276" cy="6364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i="1" u="sng" dirty="0">
                <a:solidFill>
                  <a:srgbClr val="000000"/>
                </a:solidFill>
              </a:rPr>
              <a:t>The Society &amp; College of </a:t>
            </a:r>
            <a:r>
              <a:rPr lang="it-IT" sz="3200" i="1" u="sng" dirty="0" err="1">
                <a:solidFill>
                  <a:srgbClr val="000000"/>
                </a:solidFill>
              </a:rPr>
              <a:t>Radiographers</a:t>
            </a:r>
            <a:endParaRPr lang="it-IT" sz="3200" i="1" u="sng" dirty="0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6486452"/>
            <a:ext cx="5561704" cy="365125"/>
          </a:xfrm>
        </p:spPr>
        <p:txBody>
          <a:bodyPr/>
          <a:lstStyle/>
          <a:p>
            <a:r>
              <a:rPr lang="en-US" sz="1000" dirty="0" err="1">
                <a:solidFill>
                  <a:srgbClr val="000000"/>
                </a:solidFill>
              </a:rPr>
              <a:t>Dott</a:t>
            </a:r>
            <a:r>
              <a:rPr lang="en-US" sz="1000" dirty="0">
                <a:solidFill>
                  <a:srgbClr val="000000"/>
                </a:solidFill>
              </a:rPr>
              <a:t> TSRM  </a:t>
            </a:r>
            <a:r>
              <a:rPr lang="en-US" sz="1000" dirty="0" err="1">
                <a:solidFill>
                  <a:srgbClr val="000000"/>
                </a:solidFill>
              </a:rPr>
              <a:t>Emiliano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Chiorboli</a:t>
            </a:r>
            <a:r>
              <a:rPr lang="en-US" sz="1000" dirty="0">
                <a:solidFill>
                  <a:srgbClr val="000000"/>
                </a:solidFill>
              </a:rPr>
              <a:t>  -  Mobile Senior  MRI Radiographer &amp; Abroad Recruitment</a:t>
            </a:r>
          </a:p>
          <a:p>
            <a:endParaRPr lang="en-US" sz="1000" dirty="0">
              <a:solidFill>
                <a:srgbClr val="000000"/>
              </a:solidFill>
            </a:endParaRPr>
          </a:p>
        </p:txBody>
      </p:sp>
      <p:pic>
        <p:nvPicPr>
          <p:cNvPr id="11" name="Immagine 10" descr="inde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667" y="2178975"/>
            <a:ext cx="2351959" cy="3256559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418353" y="2396499"/>
            <a:ext cx="549279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  <a:p>
            <a:r>
              <a:rPr lang="it-IT" dirty="0" err="1"/>
              <a:t>Trade</a:t>
            </a:r>
            <a:r>
              <a:rPr lang="it-IT" dirty="0"/>
              <a:t> Union e Corpo Professionale che </a:t>
            </a:r>
          </a:p>
          <a:p>
            <a:r>
              <a:rPr lang="it-IT" dirty="0"/>
              <a:t>rappresenta gli interessi professionali, educativi,</a:t>
            </a:r>
          </a:p>
          <a:p>
            <a:r>
              <a:rPr lang="it-IT" dirty="0"/>
              <a:t>pubblici e sul posto di lavoro dei propri soci </a:t>
            </a:r>
          </a:p>
          <a:p>
            <a:endParaRPr lang="it-IT" dirty="0"/>
          </a:p>
          <a:p>
            <a:r>
              <a:rPr lang="it-IT" dirty="0"/>
              <a:t>Professional </a:t>
            </a:r>
            <a:r>
              <a:rPr lang="it-IT" dirty="0" err="1"/>
              <a:t>Indenity</a:t>
            </a:r>
            <a:r>
              <a:rPr lang="it-IT" dirty="0"/>
              <a:t> </a:t>
            </a:r>
            <a:r>
              <a:rPr lang="it-IT" dirty="0" err="1"/>
              <a:t>Insurance</a:t>
            </a:r>
            <a:endParaRPr lang="it-IT" dirty="0"/>
          </a:p>
          <a:p>
            <a:endParaRPr lang="it-IT" dirty="0"/>
          </a:p>
          <a:p>
            <a:r>
              <a:rPr lang="it-IT" dirty="0"/>
              <a:t>Career </a:t>
            </a:r>
            <a:r>
              <a:rPr lang="it-IT" dirty="0" err="1"/>
              <a:t>Progression</a:t>
            </a:r>
            <a:endParaRPr lang="it-IT" dirty="0"/>
          </a:p>
          <a:p>
            <a:endParaRPr lang="it-IT" dirty="0"/>
          </a:p>
          <a:p>
            <a:r>
              <a:rPr lang="it-IT" dirty="0" err="1"/>
              <a:t>Continuing</a:t>
            </a:r>
            <a:r>
              <a:rPr lang="it-IT" dirty="0"/>
              <a:t> </a:t>
            </a:r>
            <a:r>
              <a:rPr lang="it-IT" dirty="0" err="1"/>
              <a:t>professional</a:t>
            </a:r>
            <a:r>
              <a:rPr lang="it-IT" dirty="0"/>
              <a:t> </a:t>
            </a:r>
            <a:r>
              <a:rPr lang="it-IT" dirty="0" err="1"/>
              <a:t>development</a:t>
            </a:r>
            <a:r>
              <a:rPr lang="it-IT" dirty="0"/>
              <a:t> (CPD) </a:t>
            </a:r>
          </a:p>
          <a:p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643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zza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Brezza.thmx</Template>
  <TotalTime>7026</TotalTime>
  <Words>596</Words>
  <Application>Microsoft Office PowerPoint</Application>
  <PresentationFormat>Presentazione su schermo (4:3)</PresentationFormat>
  <Paragraphs>122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News Gothic MT</vt:lpstr>
      <vt:lpstr>Wingdings 2</vt:lpstr>
      <vt:lpstr>Brezza</vt:lpstr>
      <vt:lpstr>Dalla ricerca all’inserimento nel mondo del lavoro </vt:lpstr>
      <vt:lpstr>I PRIMI PASSI NEGLI U.K.</vt:lpstr>
      <vt:lpstr>I PRIMI PASSI NEGLI U.K.</vt:lpstr>
      <vt:lpstr>I PRIMI PASSI NEGLI U.K.</vt:lpstr>
      <vt:lpstr>I PRIMI PASSI NEGLI U.K.</vt:lpstr>
      <vt:lpstr>I PRIMI PASSI NEGLI U.K.</vt:lpstr>
      <vt:lpstr>INIZIA LA RICERCA DEL LAVORO</vt:lpstr>
      <vt:lpstr>INIZIA LA RICERCA DEL LAVORO</vt:lpstr>
      <vt:lpstr>INIZIA LA RICERCA DEL LAVORO</vt:lpstr>
      <vt:lpstr> LA RICERCA DEL LAVORO</vt:lpstr>
      <vt:lpstr>I PRIMI PASSI IN AZIENDA</vt:lpstr>
      <vt:lpstr>I PRIMI PASSI IN AZIENDA</vt:lpstr>
      <vt:lpstr>GRAZIE E BUONA FORTUNA</vt:lpstr>
    </vt:vector>
  </TitlesOfParts>
  <Company>**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RUOLO DEL TSRM NEL PRIVATE HEALTHCARE INGLESE</dc:title>
  <dc:creator>** **</dc:creator>
  <cp:lastModifiedBy>FERRETTI ANDREA</cp:lastModifiedBy>
  <cp:revision>129</cp:revision>
  <cp:lastPrinted>2015-01-20T21:53:19Z</cp:lastPrinted>
  <dcterms:created xsi:type="dcterms:W3CDTF">2014-12-19T14:57:58Z</dcterms:created>
  <dcterms:modified xsi:type="dcterms:W3CDTF">2023-06-20T12:24:48Z</dcterms:modified>
</cp:coreProperties>
</file>