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8" r:id="rId1"/>
  </p:sldMasterIdLst>
  <p:notesMasterIdLst>
    <p:notesMasterId r:id="rId7"/>
  </p:notesMasterIdLst>
  <p:sldIdLst>
    <p:sldId id="627" r:id="rId2"/>
    <p:sldId id="1050" r:id="rId3"/>
    <p:sldId id="963" r:id="rId4"/>
    <p:sldId id="1052" r:id="rId5"/>
    <p:sldId id="1051" r:id="rId6"/>
  </p:sldIdLst>
  <p:sldSz cx="9144000" cy="6858000" type="screen4x3"/>
  <p:notesSz cx="6888163" cy="10020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D5CD043A-14A3-4A10-BC36-D3F1D3D777F8}">
          <p14:sldIdLst>
            <p14:sldId id="627"/>
            <p14:sldId id="1050"/>
            <p14:sldId id="963"/>
            <p14:sldId id="1052"/>
            <p14:sldId id="1051"/>
          </p14:sldIdLst>
        </p14:section>
        <p14:section name="Sezione senza titolo" id="{D5F40E71-3F37-484A-AE7E-538156AF0D0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82765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6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481FB7D-4EFD-4DE8-9D3D-8427446C2AD4}" type="datetimeFigureOut">
              <a:rPr lang="it-IT" smtClean="0"/>
              <a:pPr/>
              <a:t>15/07/2023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EBA775C-CABD-4579-9535-24539C2D206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57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A775C-CABD-4579-9535-24539C2D206F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3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A775C-CABD-4579-9535-24539C2D206F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4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A775C-CABD-4579-9535-24539C2D206F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07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B5002D-E98B-7F22-D198-4E6F6DCFB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A118A9-7DB1-7286-C9EF-3A47A2534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98F676-2436-1602-06FA-EC158B9F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  <a:endParaRPr lang="en-US" sz="1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16D391-D764-BA6E-6DFC-41E7B8FA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Riunione ANDID Roma </a:t>
            </a:r>
            <a:endParaRPr kumimoji="0"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2B9924-BB11-2CF4-21BD-9DC886FB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5254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374B7F-CA3B-2655-CCA2-566ADE87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7B44EB-4DE1-9C2D-49FB-0D906110C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2EB8F3-D23E-C6E4-59DC-DB58328F1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FBACAA-AAFF-307F-158D-2DADC5BE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Riunione ANDID Roma 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CEE8D7-F5FC-80A6-3E19-BD10F979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76866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AD05674-D417-B5C1-0F67-3097C2215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94F664-2B32-A519-4E06-4561CE020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1C8E70-F332-35F6-E4E1-58AA3DA4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5DBA03-CB67-1CDE-ADF7-6258E29D6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Riunione ANDID Roma 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B7CF0E-5211-F125-932D-B8FA6780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32364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54531E-C272-D49B-EFA3-7879CF03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0533BC-02EC-AA24-C51A-2863BD312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9F29E3-A822-6D99-8524-B01D29A1F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0D44AA-6149-A4B2-81BE-0EFB4761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Riunione ANDID Roma 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5E9FFE-DAF3-CC71-59F1-2A77B485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30176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219F98-A6A3-FCCA-81B2-BEFD4F1E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7D89E2-B6DD-FB1C-DE7E-687A1996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E88792-B79F-0968-3B69-A3F594894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2251BD-DF6A-08F6-05EF-426B2FE4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Riunione ANDID Roma </a:t>
            </a:r>
            <a:endParaRPr kumimoji="0"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43B695-7EA0-BC67-4E40-4DD9E375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6500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91BDB1-D7DE-AD0A-5B62-6B1CC175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870DE9-A258-42AD-F384-65A2DB93B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BBE26A-2560-0636-70E6-5A193A2CB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300E79-8A12-F585-A60F-4E120A97B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308441-7291-A6CD-26B5-C1A7FDDB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Riunione ANDID Roma 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9D578F-D224-AC02-D127-33659EEF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89571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A4E3F8-8E43-60DC-548E-00147823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7CCBD9-8A41-EF9D-AE1D-C2D493062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EA835DC-8F5B-58A5-C67D-EFA41B76D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A26A84F-D525-2469-946E-F3CC8B1C4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2C62BA-1EB6-2A2C-1F02-93C94FE04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87327F9-4A51-B0CB-364C-B837D903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A82DFAE-BE02-7F7C-4B48-7C9763B9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Riunione ANDID Roma 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00AD3A2-F14D-1782-BBAE-4A3F08C2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9878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92608D-D8C9-CFC1-1996-F119EF75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AC83650-AFA1-4228-0C79-24FD98D7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14D1F41-E04E-7BAB-FE03-2342037A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Riunione ANDID Roma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B1C640-5C3C-F419-D6F3-C9AC9B15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01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D979E18-EF4A-819E-2FA8-C7C156D7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001E97-7BDF-B99E-67DB-A3385AB8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Riunione ANDID Roma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60640C-4E17-7F85-60EE-230E5153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200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EDB623-4056-DB03-CDE6-3F965E1C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0231A0-1156-E463-320B-4821970CF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6AFC8E-D511-3049-5E4B-63CB625AE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984756-1E3C-031B-7F5C-422A0BE2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1AC4AC-521D-728E-4877-36E4FBE3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Riunione ANDID Roma 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2BA30F-404D-F011-CFC0-B1AEADF5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3696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3CB82F-53E2-3B1C-50AC-0DCFE700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87C4FE0-AF97-5143-2030-B20E25BBA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68DFF8F-23ED-2C6E-433C-8B875CAC3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FE6248-A74C-91DC-786A-FBA24C4A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E121E9-EEA7-7EA3-47CA-0ED530BD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Riunione ANDID Roma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60DA61-FD59-256C-A41B-7EF407D1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480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4A188DA-B396-8749-681E-7F17ADC9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1F1BEC-FE97-1F38-84A2-AA9D793EF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77CFDA-98CC-69D9-46B9-2C15550F7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28/3/2015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405FF6-CC62-26DA-258B-5D15A57A0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Riunione ANDID Roma 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62F352-3F64-CED8-BE16-DAEB2DDB5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6E9F00-3C68-4720-83BC-F26B5C78303C}"/>
              </a:ext>
            </a:extLst>
          </p:cNvPr>
          <p:cNvSpPr txBox="1">
            <a:spLocks/>
          </p:cNvSpPr>
          <p:nvPr/>
        </p:nvSpPr>
        <p:spPr>
          <a:xfrm>
            <a:off x="206543" y="404664"/>
            <a:ext cx="6696744" cy="57606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b="1" dirty="0"/>
              <a:t>FABBISOGNI FORMATIVI  </a:t>
            </a:r>
          </a:p>
          <a:p>
            <a:pPr marL="0" indent="0">
              <a:buNone/>
            </a:pPr>
            <a:r>
              <a:rPr lang="it-IT" sz="2200" dirty="0"/>
              <a:t>Esiste un modello previsionale nazionale e un modello previsionale per ogni singola regione</a:t>
            </a:r>
          </a:p>
          <a:p>
            <a:pPr marL="0" indent="0">
              <a:buNone/>
            </a:pPr>
            <a:endParaRPr lang="it-IT" sz="2800" b="1" dirty="0"/>
          </a:p>
          <a:p>
            <a:pPr marL="0" indent="0">
              <a:buNone/>
            </a:pPr>
            <a:endParaRPr lang="it-IT" sz="2800" b="1" dirty="0"/>
          </a:p>
        </p:txBody>
      </p:sp>
      <p:pic>
        <p:nvPicPr>
          <p:cNvPr id="2" name="Picture 2" descr="Picture 3">
            <a:extLst>
              <a:ext uri="{FF2B5EF4-FFF2-40B4-BE49-F238E27FC236}">
                <a16:creationId xmlns:a16="http://schemas.microsoft.com/office/drawing/2014/main" id="{44963DF6-45BC-515C-0CB6-14401250BE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888"/>
            <a:ext cx="1984375" cy="110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551CC60-12A4-1F87-5D58-B7D0AA1B0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0" y="2276872"/>
            <a:ext cx="8932639" cy="40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6E9F00-3C68-4720-83BC-F26B5C78303C}"/>
              </a:ext>
            </a:extLst>
          </p:cNvPr>
          <p:cNvSpPr txBox="1">
            <a:spLocks/>
          </p:cNvSpPr>
          <p:nvPr/>
        </p:nvSpPr>
        <p:spPr>
          <a:xfrm>
            <a:off x="206543" y="404664"/>
            <a:ext cx="6696744" cy="57606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b="1" dirty="0"/>
              <a:t>FABBISOGNI FORMATIVI – parametri di riferimento del modello previsionale</a:t>
            </a:r>
          </a:p>
          <a:p>
            <a:pPr marL="0" indent="0">
              <a:buNone/>
            </a:pPr>
            <a:endParaRPr lang="it-IT" sz="2800" b="1" dirty="0"/>
          </a:p>
          <a:p>
            <a:pPr marL="0" indent="0">
              <a:buNone/>
            </a:pPr>
            <a:endParaRPr lang="it-IT" sz="2800" b="1" dirty="0"/>
          </a:p>
        </p:txBody>
      </p:sp>
      <p:pic>
        <p:nvPicPr>
          <p:cNvPr id="2" name="Picture 2" descr="Picture 3">
            <a:extLst>
              <a:ext uri="{FF2B5EF4-FFF2-40B4-BE49-F238E27FC236}">
                <a16:creationId xmlns:a16="http://schemas.microsoft.com/office/drawing/2014/main" id="{44963DF6-45BC-515C-0CB6-14401250BE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888"/>
            <a:ext cx="1984375" cy="110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C5A3610-92D5-AD5C-5113-A69B8D9BF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3" y="2708920"/>
            <a:ext cx="3626800" cy="2538759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0FB9F924-F466-A54F-D3D0-DAB6D0E254B3}"/>
              </a:ext>
            </a:extLst>
          </p:cNvPr>
          <p:cNvSpPr txBox="1">
            <a:spLocks/>
          </p:cNvSpPr>
          <p:nvPr/>
        </p:nvSpPr>
        <p:spPr>
          <a:xfrm>
            <a:off x="3928684" y="1564267"/>
            <a:ext cx="5187920" cy="57606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700" b="1" dirty="0"/>
              <a:t>1 – Popolazione futura italiana: in diminuzione graduale e in costante aumento la percentuale di anziani</a:t>
            </a:r>
          </a:p>
          <a:p>
            <a:pPr marL="0" indent="0" algn="just">
              <a:buNone/>
            </a:pPr>
            <a:r>
              <a:rPr lang="it-IT" sz="1700" b="1" dirty="0"/>
              <a:t>2 – Rappresenta il numero di dietisti presenti realmente per ogni 100000 abitanti</a:t>
            </a:r>
          </a:p>
          <a:p>
            <a:pPr marL="0" indent="0" algn="just">
              <a:buNone/>
            </a:pPr>
            <a:r>
              <a:rPr lang="it-IT" sz="1700" b="1" dirty="0"/>
              <a:t>3 – Rappresenta il numero di dietisti che realmente lavorano</a:t>
            </a:r>
          </a:p>
          <a:p>
            <a:pPr marL="0" indent="0" algn="just">
              <a:buNone/>
            </a:pPr>
            <a:r>
              <a:rPr lang="it-IT" sz="1700" b="1" dirty="0"/>
              <a:t>4 – parametro di morte per ogni fascia di età: è un dato statistico che va considerato per i fabbisogni</a:t>
            </a:r>
          </a:p>
          <a:p>
            <a:pPr marL="0" indent="0" algn="just">
              <a:buNone/>
            </a:pPr>
            <a:r>
              <a:rPr lang="it-IT" sz="1700" b="1" dirty="0"/>
              <a:t>5 – numero di professionisti che escono dal mercato del lavoro per pensionamento</a:t>
            </a:r>
          </a:p>
          <a:p>
            <a:pPr marL="0" indent="0" algn="just">
              <a:buNone/>
            </a:pPr>
            <a:r>
              <a:rPr lang="it-IT" sz="1700" b="1" dirty="0"/>
              <a:t>6 – numero di ingressi da mettere a bando nelle università per far fronte a tutti gli altri parametri</a:t>
            </a:r>
          </a:p>
          <a:p>
            <a:pPr marL="0" indent="0" algn="just">
              <a:buNone/>
            </a:pPr>
            <a:r>
              <a:rPr lang="it-IT" sz="1700" b="1" dirty="0"/>
              <a:t>7 – numero di studenti che mediamente abbandonano i corsi di laurea e che non diventeranno mai dietisti</a:t>
            </a:r>
          </a:p>
          <a:p>
            <a:pPr marL="0" indent="0" algn="just">
              <a:buNone/>
            </a:pPr>
            <a:r>
              <a:rPr lang="it-IT" sz="1700" b="1" dirty="0"/>
              <a:t>8 – numero di dietisti abilitati ma che ancora non lavorano (neolaureati, disoccupati, o che fanno altro). Sono quasi il 9% dei dietisti</a:t>
            </a:r>
          </a:p>
        </p:txBody>
      </p:sp>
    </p:spTree>
    <p:extLst>
      <p:ext uri="{BB962C8B-B14F-4D97-AF65-F5344CB8AC3E}">
        <p14:creationId xmlns:p14="http://schemas.microsoft.com/office/powerpoint/2010/main" val="124278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9155" y="274167"/>
            <a:ext cx="8229600" cy="914400"/>
          </a:xfrm>
        </p:spPr>
        <p:txBody>
          <a:bodyPr>
            <a:normAutofit/>
          </a:bodyPr>
          <a:lstStyle/>
          <a:p>
            <a:r>
              <a:rPr lang="it-IT" b="1" dirty="0"/>
              <a:t>Domanda per 100000 abitanti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35483" y="1556792"/>
            <a:ext cx="8496944" cy="1584176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None/>
              <a:tabLst/>
              <a:defRPr/>
            </a:pPr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lvl="0" algn="just">
              <a:buClr>
                <a:srgbClr val="727CA3"/>
              </a:buClr>
            </a:pPr>
            <a:endParaRPr lang="it-IT" sz="2800" dirty="0">
              <a:solidFill>
                <a:prstClr val="black"/>
              </a:solidFill>
              <a:latin typeface="Calibri"/>
            </a:endParaRPr>
          </a:p>
          <a:p>
            <a:endParaRPr lang="it-IT" sz="2000" b="1" dirty="0">
              <a:solidFill>
                <a:schemeClr val="accent1"/>
              </a:solidFill>
            </a:endParaRPr>
          </a:p>
          <a:p>
            <a:endParaRPr lang="it-IT" sz="1800" b="1" dirty="0"/>
          </a:p>
          <a:p>
            <a:endParaRPr lang="it-IT" sz="1800" b="1" dirty="0"/>
          </a:p>
        </p:txBody>
      </p:sp>
      <p:pic>
        <p:nvPicPr>
          <p:cNvPr id="5" name="Picture 2" descr="Picture 3">
            <a:extLst>
              <a:ext uri="{FF2B5EF4-FFF2-40B4-BE49-F238E27FC236}">
                <a16:creationId xmlns:a16="http://schemas.microsoft.com/office/drawing/2014/main" id="{DD1AD3B6-737D-09CD-7983-6A0F55DB3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9698"/>
            <a:ext cx="1984375" cy="110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0424BB2-F9B2-5B9A-75CB-A644CADF0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50391"/>
              </p:ext>
            </p:extLst>
          </p:nvPr>
        </p:nvGraphicFramePr>
        <p:xfrm>
          <a:off x="759519" y="1864249"/>
          <a:ext cx="7848872" cy="129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019">
                  <a:extLst>
                    <a:ext uri="{9D8B030D-6E8A-4147-A177-3AD203B41FA5}">
                      <a16:colId xmlns:a16="http://schemas.microsoft.com/office/drawing/2014/main" val="416294736"/>
                    </a:ext>
                  </a:extLst>
                </a:gridCol>
                <a:gridCol w="2616019">
                  <a:extLst>
                    <a:ext uri="{9D8B030D-6E8A-4147-A177-3AD203B41FA5}">
                      <a16:colId xmlns:a16="http://schemas.microsoft.com/office/drawing/2014/main" val="405705197"/>
                    </a:ext>
                  </a:extLst>
                </a:gridCol>
                <a:gridCol w="2616834">
                  <a:extLst>
                    <a:ext uri="{9D8B030D-6E8A-4147-A177-3AD203B41FA5}">
                      <a16:colId xmlns:a16="http://schemas.microsoft.com/office/drawing/2014/main" val="3848583326"/>
                    </a:ext>
                  </a:extLst>
                </a:gridCol>
              </a:tblGrid>
              <a:tr h="252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REGIONE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Domanda per 100000 ab.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Fabbisogno a.a. 2023-24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7688167"/>
                  </a:ext>
                </a:extLst>
              </a:tr>
              <a:tr h="10439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Veneto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In Veneto ci sono circa 400 dietisti, ovvero 8 dietisti ogni 100000 abitanti, un dato inferiore alla media nazionale pari a 10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35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1926809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25320C-726B-8E27-A4F4-B65ED42E1713}"/>
              </a:ext>
            </a:extLst>
          </p:cNvPr>
          <p:cNvSpPr txBox="1"/>
          <p:nvPr/>
        </p:nvSpPr>
        <p:spPr>
          <a:xfrm>
            <a:off x="759518" y="3697608"/>
            <a:ext cx="76289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media nazionale si attesta su un dato di </a:t>
            </a:r>
            <a:r>
              <a:rPr lang="it-IT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professionisti per 100000 ab.</a:t>
            </a:r>
            <a:r>
              <a:rPr lang="it-IT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 riteniamo decisamente verosimile e auspicabile che tale dato sia destinato ad aumentare. I paesi europei che hanno una popolazione simile alla nostra (Gran Bretagna, Francia), annoverano circa 9000-10000 professionisti, dato a cui dovrebbe tendere anche l’Italia nel corso dei prossimi 15 anni. </a:t>
            </a:r>
          </a:p>
          <a:p>
            <a:pPr algn="just"/>
            <a:r>
              <a:rPr lang="it-IT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dietisti italiani sono attualmente 5830 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(dato di fine maggio 2023)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63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9155" y="274167"/>
            <a:ext cx="8229600" cy="914400"/>
          </a:xfrm>
        </p:spPr>
        <p:txBody>
          <a:bodyPr>
            <a:normAutofit/>
          </a:bodyPr>
          <a:lstStyle/>
          <a:p>
            <a:r>
              <a:rPr lang="it-IT" b="1" dirty="0"/>
              <a:t>Settori in cui mancano i dietisti: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35483" y="2271648"/>
            <a:ext cx="8496944" cy="1584176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None/>
              <a:tabLst/>
              <a:defRPr/>
            </a:pPr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lvl="0" algn="just">
              <a:buClr>
                <a:srgbClr val="727CA3"/>
              </a:buClr>
            </a:pPr>
            <a:endParaRPr lang="it-IT" sz="2800" dirty="0">
              <a:solidFill>
                <a:prstClr val="black"/>
              </a:solidFill>
              <a:latin typeface="Calibri"/>
            </a:endParaRPr>
          </a:p>
          <a:p>
            <a:endParaRPr lang="it-IT" sz="2000" b="1" dirty="0">
              <a:solidFill>
                <a:schemeClr val="accent1"/>
              </a:solidFill>
            </a:endParaRPr>
          </a:p>
          <a:p>
            <a:endParaRPr lang="it-IT" sz="1800" b="1" dirty="0"/>
          </a:p>
          <a:p>
            <a:endParaRPr lang="it-IT" sz="1800" b="1" dirty="0"/>
          </a:p>
        </p:txBody>
      </p:sp>
      <p:pic>
        <p:nvPicPr>
          <p:cNvPr id="5" name="Picture 2" descr="Picture 3">
            <a:extLst>
              <a:ext uri="{FF2B5EF4-FFF2-40B4-BE49-F238E27FC236}">
                <a16:creationId xmlns:a16="http://schemas.microsoft.com/office/drawing/2014/main" id="{DD1AD3B6-737D-09CD-7983-6A0F55DB3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9698"/>
            <a:ext cx="1984375" cy="110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25320C-726B-8E27-A4F4-B65ED42E1713}"/>
              </a:ext>
            </a:extLst>
          </p:cNvPr>
          <p:cNvSpPr txBox="1"/>
          <p:nvPr/>
        </p:nvSpPr>
        <p:spPr>
          <a:xfrm>
            <a:off x="569155" y="1729834"/>
            <a:ext cx="3344429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SIAN: </a:t>
            </a:r>
            <a:r>
              <a:rPr lang="it-IT" sz="23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mancano circa 700 dietisti in Italia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Ristorazione Collettiva: </a:t>
            </a:r>
            <a:r>
              <a:rPr lang="it-IT" sz="23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aziendale, ospedaliera, scolastica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SSN: </a:t>
            </a:r>
            <a:r>
              <a:rPr lang="it-IT" sz="23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particolare nel territorio per far fronte agli obiettivi del PNRR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Libera professione: </a:t>
            </a:r>
            <a:r>
              <a:rPr lang="it-IT" sz="23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far fronte alle carenze del SSN</a:t>
            </a:r>
            <a:endParaRPr lang="it-IT" sz="23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0C7D300-72E2-3666-FA05-875694377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758" y="1977960"/>
            <a:ext cx="4355841" cy="2902079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F41ACBF-7061-9650-6BB1-C432ABC0530E}"/>
              </a:ext>
            </a:extLst>
          </p:cNvPr>
          <p:cNvSpPr/>
          <p:nvPr/>
        </p:nvSpPr>
        <p:spPr>
          <a:xfrm>
            <a:off x="4932040" y="5375750"/>
            <a:ext cx="3168352" cy="8682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/>
              <a:t>Si auspica di arrivare almeno a 9000 dietisti nei prossimi 10-15 anni</a:t>
            </a:r>
          </a:p>
        </p:txBody>
      </p:sp>
    </p:spTree>
    <p:extLst>
      <p:ext uri="{BB962C8B-B14F-4D97-AF65-F5344CB8AC3E}">
        <p14:creationId xmlns:p14="http://schemas.microsoft.com/office/powerpoint/2010/main" val="41384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2191" y="274167"/>
            <a:ext cx="6811157" cy="9144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Fabbisogno formativo a livello nazionale</a:t>
            </a:r>
            <a:br>
              <a:rPr lang="it-IT" b="1" dirty="0"/>
            </a:br>
            <a:r>
              <a:rPr lang="it-IT" b="1" dirty="0"/>
              <a:t>per l’</a:t>
            </a:r>
            <a:r>
              <a:rPr lang="it-IT" b="1" dirty="0" err="1"/>
              <a:t>a.a</a:t>
            </a:r>
            <a:r>
              <a:rPr lang="it-IT" b="1" dirty="0"/>
              <a:t> 2023-24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32191" y="1628800"/>
            <a:ext cx="8496944" cy="1584176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lang="it-IT" sz="2300" dirty="0">
                <a:solidFill>
                  <a:prstClr val="black"/>
                </a:solidFill>
                <a:latin typeface="Calibri"/>
              </a:rPr>
              <a:t>Fabbisogno formativo espresso dalla </a:t>
            </a:r>
            <a:r>
              <a:rPr lang="it-IT" sz="2300" dirty="0" err="1">
                <a:solidFill>
                  <a:prstClr val="black"/>
                </a:solidFill>
                <a:latin typeface="Calibri"/>
              </a:rPr>
              <a:t>CdA</a:t>
            </a:r>
            <a:r>
              <a:rPr lang="it-IT" sz="2300" dirty="0">
                <a:solidFill>
                  <a:prstClr val="black"/>
                </a:solidFill>
                <a:latin typeface="Calibri"/>
              </a:rPr>
              <a:t> Nazionale dietisti presso la FNO TSRM PSTRP: </a:t>
            </a:r>
            <a:r>
              <a:rPr lang="it-IT" sz="2300" b="1" dirty="0">
                <a:solidFill>
                  <a:prstClr val="black"/>
                </a:solidFill>
                <a:latin typeface="Calibri"/>
              </a:rPr>
              <a:t>393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t-IT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Piuttosto in linea il fabbisogno</a:t>
            </a:r>
            <a:r>
              <a:rPr kumimoji="0" lang="it-IT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formativo dichiarato dalle regioni (che generalmente viene concordato con la professione): </a:t>
            </a:r>
            <a:r>
              <a:rPr kumimoji="0" lang="it-IT" sz="2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362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lang="it-IT" sz="2300" b="1" noProof="0" dirty="0">
                <a:solidFill>
                  <a:prstClr val="black"/>
                </a:solidFill>
                <a:latin typeface="Calibri"/>
              </a:rPr>
              <a:t>In Veneto sia la regione che la professione hanno dichiarato un fabbisogno pari a 35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None/>
              <a:tabLst/>
              <a:defRPr/>
            </a:pPr>
            <a:endParaRPr kumimoji="0" lang="it-IT" sz="23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None/>
              <a:tabLst/>
              <a:defRPr/>
            </a:pPr>
            <a:r>
              <a:rPr lang="it-IT" sz="2300" dirty="0">
                <a:solidFill>
                  <a:prstClr val="black"/>
                </a:solidFill>
                <a:latin typeface="Calibri"/>
              </a:rPr>
              <a:t>2</a:t>
            </a:r>
            <a:r>
              <a:rPr kumimoji="0" lang="it-IT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4 i corsi di laurea in </a:t>
            </a:r>
            <a:r>
              <a:rPr kumimoji="0" lang="it-IT" sz="2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dietistica</a:t>
            </a:r>
            <a:r>
              <a:rPr kumimoji="0" lang="it-IT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attivi sul territorio nazionale e che si faranno carico di questo fabbisogno con apposito decreto del MUR</a:t>
            </a:r>
            <a:endParaRPr kumimoji="0" lang="it-IT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lvl="0">
              <a:buClr>
                <a:srgbClr val="727CA3"/>
              </a:buClr>
            </a:pPr>
            <a:endParaRPr lang="it-IT" sz="2300" dirty="0">
              <a:solidFill>
                <a:prstClr val="black"/>
              </a:solidFill>
              <a:latin typeface="Calibri"/>
            </a:endParaRPr>
          </a:p>
          <a:p>
            <a:pPr lvl="0" algn="just">
              <a:buClr>
                <a:srgbClr val="727CA3"/>
              </a:buClr>
            </a:pPr>
            <a:endParaRPr lang="it-IT" sz="2800" dirty="0">
              <a:solidFill>
                <a:prstClr val="black"/>
              </a:solidFill>
              <a:latin typeface="Calibri"/>
            </a:endParaRPr>
          </a:p>
          <a:p>
            <a:endParaRPr lang="it-IT" sz="2000" b="1" dirty="0">
              <a:solidFill>
                <a:schemeClr val="accent1"/>
              </a:solidFill>
            </a:endParaRPr>
          </a:p>
          <a:p>
            <a:endParaRPr lang="it-IT" sz="1800" b="1" dirty="0"/>
          </a:p>
          <a:p>
            <a:endParaRPr lang="it-IT" sz="1800" b="1" dirty="0"/>
          </a:p>
        </p:txBody>
      </p:sp>
      <p:pic>
        <p:nvPicPr>
          <p:cNvPr id="5" name="Picture 2" descr="Picture 3">
            <a:extLst>
              <a:ext uri="{FF2B5EF4-FFF2-40B4-BE49-F238E27FC236}">
                <a16:creationId xmlns:a16="http://schemas.microsoft.com/office/drawing/2014/main" id="{DD1AD3B6-737D-09CD-7983-6A0F55DB3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9698"/>
            <a:ext cx="1984375" cy="110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9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426</Words>
  <Application>Microsoft Office PowerPoint</Application>
  <PresentationFormat>Presentazione su schermo (4:3)</PresentationFormat>
  <Paragraphs>45</Paragraphs>
  <Slides>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 3</vt:lpstr>
      <vt:lpstr>Tema di Office</vt:lpstr>
      <vt:lpstr>Presentazione standard di PowerPoint</vt:lpstr>
      <vt:lpstr>Presentazione standard di PowerPoint</vt:lpstr>
      <vt:lpstr>Domanda per 100000 abitanti</vt:lpstr>
      <vt:lpstr>Settori in cui mancano i dietisti:</vt:lpstr>
      <vt:lpstr>Fabbisogno formativo a livello nazionale per l’a.a 2023-24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Assemblea dei soci ANDID</dc:title>
  <dc:creator>Marco Tonelli</dc:creator>
  <cp:lastModifiedBy>Eva Fadelli</cp:lastModifiedBy>
  <cp:revision>165</cp:revision>
  <dcterms:created xsi:type="dcterms:W3CDTF">2020-11-17T21:37:12Z</dcterms:created>
  <dcterms:modified xsi:type="dcterms:W3CDTF">2023-07-15T08:16:42Z</dcterms:modified>
</cp:coreProperties>
</file>